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58"/>
  </p:notesMasterIdLst>
  <p:sldIdLst>
    <p:sldId id="256" r:id="rId2"/>
    <p:sldId id="327" r:id="rId3"/>
    <p:sldId id="347" r:id="rId4"/>
    <p:sldId id="348" r:id="rId5"/>
    <p:sldId id="345" r:id="rId6"/>
    <p:sldId id="355" r:id="rId7"/>
    <p:sldId id="356" r:id="rId8"/>
    <p:sldId id="335" r:id="rId9"/>
    <p:sldId id="349" r:id="rId10"/>
    <p:sldId id="350" r:id="rId11"/>
    <p:sldId id="351" r:id="rId12"/>
    <p:sldId id="328" r:id="rId13"/>
    <p:sldId id="329" r:id="rId14"/>
    <p:sldId id="340" r:id="rId15"/>
    <p:sldId id="341" r:id="rId16"/>
    <p:sldId id="354" r:id="rId17"/>
    <p:sldId id="330" r:id="rId18"/>
    <p:sldId id="342" r:id="rId19"/>
    <p:sldId id="343" r:id="rId20"/>
    <p:sldId id="357" r:id="rId21"/>
    <p:sldId id="358" r:id="rId22"/>
    <p:sldId id="359" r:id="rId23"/>
    <p:sldId id="363" r:id="rId24"/>
    <p:sldId id="360" r:id="rId25"/>
    <p:sldId id="361" r:id="rId26"/>
    <p:sldId id="362" r:id="rId27"/>
    <p:sldId id="364" r:id="rId28"/>
    <p:sldId id="365" r:id="rId29"/>
    <p:sldId id="366" r:id="rId30"/>
    <p:sldId id="367" r:id="rId31"/>
    <p:sldId id="368" r:id="rId32"/>
    <p:sldId id="331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83" r:id="rId48"/>
    <p:sldId id="385" r:id="rId49"/>
    <p:sldId id="388" r:id="rId50"/>
    <p:sldId id="386" r:id="rId51"/>
    <p:sldId id="332" r:id="rId52"/>
    <p:sldId id="333" r:id="rId53"/>
    <p:sldId id="334" r:id="rId54"/>
    <p:sldId id="326" r:id="rId55"/>
    <p:sldId id="344" r:id="rId56"/>
    <p:sldId id="311" r:id="rId5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7" autoAdjust="0"/>
    <p:restoredTop sz="92902" autoAdjust="0"/>
  </p:normalViewPr>
  <p:slideViewPr>
    <p:cSldViewPr snapToGrid="0">
      <p:cViewPr>
        <p:scale>
          <a:sx n="70" d="100"/>
          <a:sy n="70" d="100"/>
        </p:scale>
        <p:origin x="-540" y="-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66E99F-8B49-47DC-A449-4C9B291C2C65}" type="datetimeFigureOut">
              <a:rPr lang="pt-PT" smtClean="0"/>
              <a:t>18-06-2014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2F79F-97A9-4B8F-A5AD-41AE535F2DF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3294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Acreditamos que num futuro</a:t>
            </a:r>
            <a:r>
              <a:rPr lang="pt-PT" baseline="0" dirty="0" smtClean="0"/>
              <a:t> próximo os manuais escolares no formato a que estamos habituados façam parte do passado… 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03064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smtClean="0"/>
              <a:t>O facto do</a:t>
            </a:r>
            <a:r>
              <a:rPr lang="pt-PT" baseline="0" dirty="0" smtClean="0"/>
              <a:t> Tablet ser muitas vezes utilizado para lazer, afasta o estigma criado em torno do computador pessoal e o seu uso para a educação, é sempre visto em parte como ferramenta de trabalho… AB: </a:t>
            </a:r>
            <a:r>
              <a:rPr lang="pt-PT" sz="1200" dirty="0" smtClean="0"/>
              <a:t>esta expressão tantas vezes utilizada e associada a tantos projetos, não se aplica totalmente a este projeto, mas a ideia associada é algo que quisemos manter presente para  maior</a:t>
            </a:r>
            <a:r>
              <a:rPr lang="pt-PT" sz="1200" baseline="0" dirty="0" smtClean="0"/>
              <a:t> aceitação pelos alunos.</a:t>
            </a:r>
            <a:endParaRPr lang="pt-PT" sz="120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8050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smtClean="0"/>
              <a:t>Inicialmente</a:t>
            </a:r>
            <a:r>
              <a:rPr lang="pt-PT" baseline="0" dirty="0" smtClean="0"/>
              <a:t> o previsto resumia-se a testes de leitura, após algumas reuniões com o cliente (neste caso não comercial) mas parceiro, verificou-se que se podia ir mais além e introduzir outras disciplinas além do Português, de forma a dinamizar a aplicação. Assim criou-se outro tipo de teste.</a:t>
            </a:r>
            <a:endParaRPr lang="pt-PT" dirty="0" smtClean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429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smtClean="0"/>
              <a:t>Para melhor</a:t>
            </a:r>
            <a:r>
              <a:rPr lang="pt-PT" baseline="0" dirty="0" smtClean="0"/>
              <a:t> desempenhar-mos as tarefas propostas dividimos a turma em 3 grupos; O 1º focou-se nos requisitos da aplicação e dos Sistemas de Informação, a estrutura da base de dados, protótipos exploratórios que serviram de base, O Grupo da Aplicação realizou a aplicação de FrontOffice, e o Grupo de Sistemas de informação que tratou do BackOffice.</a:t>
            </a:r>
            <a:endParaRPr lang="pt-PT" dirty="0" smtClean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663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99% - pois na informática um problema nunca está 100% resolvido, pois pode ser sempre melhorado.</a:t>
            </a:r>
          </a:p>
          <a:p>
            <a:r>
              <a:rPr lang="pt-PT" dirty="0" smtClean="0"/>
              <a:t>95% - a partilha funciona, apesar de haver limitações no tipo de conteúdo a partilhar.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056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18-06-2014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297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18-06-2014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073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18-06-2014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377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18-06-2014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9441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18-06-2014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5877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18-06-2014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4623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18-06-2014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960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18-06-2014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2028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18-06-2014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2841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18-06-2014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907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18-06-2014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6193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18-06-2014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695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18-06-2014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64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18-06-2014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139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18-06-2014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57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18-06-2014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5838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3D7B9-2A43-44DB-BC93-ADC87BEDF56A}" type="datetimeFigureOut">
              <a:rPr lang="pt-PT" smtClean="0"/>
              <a:pPr/>
              <a:t>18-06-2014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127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3.jpg"/><Relationship Id="rId7" Type="http://schemas.openxmlformats.org/officeDocument/2006/relationships/image" Target="../media/image4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33.jpg"/><Relationship Id="rId7" Type="http://schemas.openxmlformats.org/officeDocument/2006/relationships/image" Target="../media/image5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59.jpg"/><Relationship Id="rId5" Type="http://schemas.openxmlformats.org/officeDocument/2006/relationships/image" Target="../media/image53.jpg"/><Relationship Id="rId10" Type="http://schemas.openxmlformats.org/officeDocument/2006/relationships/image" Target="../media/image58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33.jpg"/><Relationship Id="rId7" Type="http://schemas.openxmlformats.org/officeDocument/2006/relationships/image" Target="../media/image6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33.jpg"/><Relationship Id="rId7" Type="http://schemas.openxmlformats.org/officeDocument/2006/relationships/image" Target="../media/image6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Relationship Id="rId9" Type="http://schemas.openxmlformats.org/officeDocument/2006/relationships/image" Target="../media/image71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33.jpg"/><Relationship Id="rId7" Type="http://schemas.openxmlformats.org/officeDocument/2006/relationships/image" Target="../media/image7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Relationship Id="rId9" Type="http://schemas.openxmlformats.org/officeDocument/2006/relationships/image" Target="../media/image7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gif"/><Relationship Id="rId5" Type="http://schemas.openxmlformats.org/officeDocument/2006/relationships/image" Target="../media/image85.png"/><Relationship Id="rId10" Type="http://schemas.openxmlformats.org/officeDocument/2006/relationships/image" Target="../media/image89.png"/><Relationship Id="rId4" Type="http://schemas.openxmlformats.org/officeDocument/2006/relationships/image" Target="../media/image84.png"/><Relationship Id="rId9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6673" y="1524000"/>
            <a:ext cx="6954591" cy="1939174"/>
          </a:xfrm>
        </p:spPr>
        <p:txBody>
          <a:bodyPr>
            <a:normAutofit/>
          </a:bodyPr>
          <a:lstStyle/>
          <a:p>
            <a:pPr algn="ctr"/>
            <a:r>
              <a:rPr lang="pt-PT" sz="60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Projeto Letrinhas</a:t>
            </a:r>
            <a:endParaRPr lang="pt-PT" sz="60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96" y="2946056"/>
            <a:ext cx="2386173" cy="238617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82" y="0"/>
            <a:ext cx="5908578" cy="133927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8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7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1" y="269267"/>
            <a:ext cx="9432759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Desenvolvimento 									3/3</a:t>
            </a:r>
            <a:endParaRPr lang="pt-PT" sz="4000" dirty="0"/>
          </a:p>
        </p:txBody>
      </p:sp>
      <p:sp>
        <p:nvSpPr>
          <p:cNvPr id="6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 smtClean="0"/>
              <a:t>O objetivo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56468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7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1" y="269267"/>
            <a:ext cx="9432759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“Dividir para conquistar”</a:t>
            </a:r>
            <a:endParaRPr lang="pt-PT" sz="4000" dirty="0"/>
          </a:p>
        </p:txBody>
      </p:sp>
      <p:sp>
        <p:nvSpPr>
          <p:cNvPr id="8" name="Marcador de Posição de Conteúdo 2"/>
          <p:cNvSpPr txBox="1">
            <a:spLocks/>
          </p:cNvSpPr>
          <p:nvPr/>
        </p:nvSpPr>
        <p:spPr>
          <a:xfrm>
            <a:off x="1992134" y="1982664"/>
            <a:ext cx="6830108" cy="3318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800" dirty="0" smtClean="0"/>
              <a:t>Analise de Sistemas</a:t>
            </a:r>
          </a:p>
          <a:p>
            <a:pPr marL="0" lvl="0" indent="0">
              <a:buNone/>
            </a:pPr>
            <a:endParaRPr lang="pt-PT" sz="2800" dirty="0" smtClean="0"/>
          </a:p>
          <a:p>
            <a:pPr lvl="0"/>
            <a:r>
              <a:rPr lang="pt-PT" sz="2800" dirty="0" smtClean="0"/>
              <a:t>Aplicação</a:t>
            </a:r>
          </a:p>
          <a:p>
            <a:pPr marL="0" lvl="0" indent="0">
              <a:buNone/>
            </a:pPr>
            <a:endParaRPr lang="pt-PT" sz="2800" dirty="0" smtClean="0"/>
          </a:p>
          <a:p>
            <a:pPr lvl="0"/>
            <a:r>
              <a:rPr lang="pt-PT" sz="2800" dirty="0" smtClean="0"/>
              <a:t>Sistemas de Informação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196817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Funcionalidades implementadas</a:t>
            </a:r>
            <a:endParaRPr lang="pt-PT" sz="4000" dirty="0"/>
          </a:p>
        </p:txBody>
      </p:sp>
      <p:sp>
        <p:nvSpPr>
          <p:cNvPr id="9" name="Marcador de Posição de Conteúdo 2"/>
          <p:cNvSpPr>
            <a:spLocks noGrp="1"/>
          </p:cNvSpPr>
          <p:nvPr>
            <p:ph idx="1"/>
          </p:nvPr>
        </p:nvSpPr>
        <p:spPr>
          <a:xfrm>
            <a:off x="736978" y="1169580"/>
            <a:ext cx="8695779" cy="5012856"/>
          </a:xfrm>
        </p:spPr>
        <p:txBody>
          <a:bodyPr>
            <a:normAutofit/>
          </a:bodyPr>
          <a:lstStyle/>
          <a:p>
            <a:r>
              <a:rPr lang="pt-PT" dirty="0" smtClean="0"/>
              <a:t>Gerir o conteúdo no repositório.</a:t>
            </a:r>
          </a:p>
          <a:p>
            <a:r>
              <a:rPr lang="pt-PT" dirty="0" smtClean="0"/>
              <a:t>Enviar e Receber conteúdo do servidor.</a:t>
            </a:r>
          </a:p>
          <a:p>
            <a:r>
              <a:rPr lang="pt-PT" dirty="0" smtClean="0"/>
              <a:t>Executar um teste de leitura, que consiste em gravar a voz de leitura do aluno, associando esta gravação ao teste escolhido e ao aluno.</a:t>
            </a:r>
          </a:p>
          <a:p>
            <a:pPr lvl="1"/>
            <a:r>
              <a:rPr lang="pt-PT" dirty="0" smtClean="0"/>
              <a:t>Tipo de lista de palavras.</a:t>
            </a:r>
          </a:p>
          <a:p>
            <a:pPr lvl="1"/>
            <a:r>
              <a:rPr lang="pt-PT" dirty="0" smtClean="0"/>
              <a:t>Tipo de texto simples ou poema.</a:t>
            </a:r>
            <a:endParaRPr lang="pt-PT" dirty="0"/>
          </a:p>
          <a:p>
            <a:r>
              <a:rPr lang="pt-PT" dirty="0" smtClean="0"/>
              <a:t>Executar </a:t>
            </a:r>
            <a:r>
              <a:rPr lang="pt-PT" dirty="0"/>
              <a:t>um teste de </a:t>
            </a:r>
            <a:r>
              <a:rPr lang="pt-PT" dirty="0" smtClean="0"/>
              <a:t>compreensão (Multimédia).</a:t>
            </a:r>
          </a:p>
          <a:p>
            <a:r>
              <a:rPr lang="pt-PT" dirty="0" smtClean="0"/>
              <a:t>Corrigir os testes de leitura.</a:t>
            </a:r>
          </a:p>
          <a:p>
            <a:r>
              <a:rPr lang="pt-PT" dirty="0" smtClean="0"/>
              <a:t>Listar e comparar os resultados.</a:t>
            </a:r>
          </a:p>
          <a:p>
            <a:r>
              <a:rPr lang="pt-PT" dirty="0" smtClean="0"/>
              <a:t>Controlo de acesso na aplicação.</a:t>
            </a:r>
          </a:p>
          <a:p>
            <a:r>
              <a:rPr lang="pt-PT" dirty="0" smtClean="0"/>
              <a:t>Multi-resolução, possibilidade de utilizar um Tablet de 7’’.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8106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ubtitle 2"/>
          <p:cNvSpPr txBox="1">
            <a:spLocks/>
          </p:cNvSpPr>
          <p:nvPr/>
        </p:nvSpPr>
        <p:spPr>
          <a:xfrm>
            <a:off x="7407086" y="259132"/>
            <a:ext cx="2001347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endParaRPr lang="pt-PT" sz="4000" dirty="0"/>
          </a:p>
        </p:txBody>
      </p:sp>
      <p:sp>
        <p:nvSpPr>
          <p:cNvPr id="70" name="Subtitle 2"/>
          <p:cNvSpPr txBox="1">
            <a:spLocks/>
          </p:cNvSpPr>
          <p:nvPr/>
        </p:nvSpPr>
        <p:spPr>
          <a:xfrm>
            <a:off x="0" y="269267"/>
            <a:ext cx="5024513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Estrutura</a:t>
            </a:r>
            <a:endParaRPr lang="pt-PT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48868" y="308091"/>
            <a:ext cx="12304701" cy="6288293"/>
            <a:chOff x="48868" y="245461"/>
            <a:chExt cx="12304701" cy="6288293"/>
          </a:xfrm>
        </p:grpSpPr>
        <p:grpSp>
          <p:nvGrpSpPr>
            <p:cNvPr id="78" name="Grupo 77"/>
            <p:cNvGrpSpPr/>
            <p:nvPr/>
          </p:nvGrpSpPr>
          <p:grpSpPr>
            <a:xfrm>
              <a:off x="48868" y="245461"/>
              <a:ext cx="12304701" cy="6288293"/>
              <a:chOff x="46317" y="269267"/>
              <a:chExt cx="12304701" cy="6288293"/>
            </a:xfrm>
          </p:grpSpPr>
          <p:pic>
            <p:nvPicPr>
              <p:cNvPr id="8" name="Imagem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3152" y="5190459"/>
                <a:ext cx="1345708" cy="1030308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5753" y="5261566"/>
                <a:ext cx="1345708" cy="1030308"/>
              </a:xfrm>
              <a:prstGeom prst="rect">
                <a:avLst/>
              </a:prstGeom>
            </p:spPr>
          </p:pic>
          <p:pic>
            <p:nvPicPr>
              <p:cNvPr id="10" name="Imagem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435" y="1028876"/>
                <a:ext cx="1345708" cy="1030308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1509" y="1815008"/>
                <a:ext cx="3565886" cy="4603452"/>
              </a:xfrm>
              <a:prstGeom prst="rect">
                <a:avLst/>
              </a:prstGeom>
            </p:spPr>
          </p:pic>
          <p:pic>
            <p:nvPicPr>
              <p:cNvPr id="13" name="Imagem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8464" y="3734821"/>
                <a:ext cx="1932554" cy="1932554"/>
              </a:xfrm>
              <a:prstGeom prst="rect">
                <a:avLst/>
              </a:prstGeom>
            </p:spPr>
          </p:pic>
          <p:pic>
            <p:nvPicPr>
              <p:cNvPr id="14" name="Imagem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0233" y="1958002"/>
                <a:ext cx="2854280" cy="2854280"/>
              </a:xfrm>
              <a:prstGeom prst="rect">
                <a:avLst/>
              </a:prstGeom>
            </p:spPr>
          </p:pic>
          <p:pic>
            <p:nvPicPr>
              <p:cNvPr id="15" name="Imagem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4513" y="378128"/>
                <a:ext cx="1524000" cy="1301496"/>
              </a:xfrm>
              <a:prstGeom prst="rect">
                <a:avLst/>
              </a:prstGeom>
            </p:spPr>
          </p:pic>
          <p:pic>
            <p:nvPicPr>
              <p:cNvPr id="17" name="Imagem 1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1010" y="4036381"/>
                <a:ext cx="1329878" cy="1146447"/>
              </a:xfrm>
              <a:prstGeom prst="rect">
                <a:avLst/>
              </a:prstGeom>
            </p:spPr>
          </p:pic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0138" y="5182828"/>
                <a:ext cx="1711618" cy="855809"/>
              </a:xfrm>
              <a:prstGeom prst="rect">
                <a:avLst/>
              </a:prstGeom>
            </p:spPr>
          </p:pic>
          <p:grpSp>
            <p:nvGrpSpPr>
              <p:cNvPr id="22" name="Grupo 21"/>
              <p:cNvGrpSpPr/>
              <p:nvPr/>
            </p:nvGrpSpPr>
            <p:grpSpPr>
              <a:xfrm>
                <a:off x="1752104" y="5685009"/>
                <a:ext cx="643585" cy="741936"/>
                <a:chOff x="5954042" y="2711937"/>
                <a:chExt cx="948386" cy="1046736"/>
              </a:xfrm>
            </p:grpSpPr>
            <p:pic>
              <p:nvPicPr>
                <p:cNvPr id="20" name="Imagem 19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54042" y="2711937"/>
                  <a:ext cx="948386" cy="1046736"/>
                </a:xfrm>
                <a:prstGeom prst="rect">
                  <a:avLst/>
                </a:prstGeom>
              </p:spPr>
            </p:pic>
            <p:pic>
              <p:nvPicPr>
                <p:cNvPr id="21" name="Imagem 20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2822" y="3149073"/>
                  <a:ext cx="609601" cy="609600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upo 22"/>
              <p:cNvGrpSpPr/>
              <p:nvPr/>
            </p:nvGrpSpPr>
            <p:grpSpPr>
              <a:xfrm>
                <a:off x="5584729" y="5815624"/>
                <a:ext cx="643585" cy="741936"/>
                <a:chOff x="5584891" y="2781928"/>
                <a:chExt cx="948385" cy="1046736"/>
              </a:xfrm>
            </p:grpSpPr>
            <p:pic>
              <p:nvPicPr>
                <p:cNvPr id="24" name="Imagem 23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4891" y="2781928"/>
                  <a:ext cx="948385" cy="1046736"/>
                </a:xfrm>
                <a:prstGeom prst="rect">
                  <a:avLst/>
                </a:prstGeom>
              </p:spPr>
            </p:pic>
            <p:pic>
              <p:nvPicPr>
                <p:cNvPr id="25" name="Imagem 24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3675" y="3219064"/>
                  <a:ext cx="609601" cy="60960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upo 25"/>
              <p:cNvGrpSpPr/>
              <p:nvPr/>
            </p:nvGrpSpPr>
            <p:grpSpPr>
              <a:xfrm>
                <a:off x="79138" y="1577315"/>
                <a:ext cx="643585" cy="741936"/>
                <a:chOff x="5621807" y="2905632"/>
                <a:chExt cx="948385" cy="1046736"/>
              </a:xfrm>
            </p:grpSpPr>
            <p:pic>
              <p:nvPicPr>
                <p:cNvPr id="27" name="Imagem 26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21807" y="2905632"/>
                  <a:ext cx="948385" cy="1046736"/>
                </a:xfrm>
                <a:prstGeom prst="rect">
                  <a:avLst/>
                </a:prstGeom>
              </p:spPr>
            </p:pic>
            <p:pic>
              <p:nvPicPr>
                <p:cNvPr id="28" name="Imagem 27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0592" y="3342768"/>
                  <a:ext cx="609600" cy="609600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upo 32"/>
              <p:cNvGrpSpPr/>
              <p:nvPr/>
            </p:nvGrpSpPr>
            <p:grpSpPr>
              <a:xfrm>
                <a:off x="1290038" y="1226052"/>
                <a:ext cx="745210" cy="761062"/>
                <a:chOff x="1290038" y="1226052"/>
                <a:chExt cx="745210" cy="761062"/>
              </a:xfrm>
            </p:grpSpPr>
            <p:sp>
              <p:nvSpPr>
                <p:cNvPr id="30" name="Arco 29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1" name="Arco 30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2" name="Arco 31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4" name="Grupo 33"/>
              <p:cNvGrpSpPr/>
              <p:nvPr/>
            </p:nvGrpSpPr>
            <p:grpSpPr>
              <a:xfrm rot="10800000">
                <a:off x="2071813" y="1995952"/>
                <a:ext cx="745210" cy="761062"/>
                <a:chOff x="1290038" y="1226052"/>
                <a:chExt cx="745210" cy="761062"/>
              </a:xfrm>
            </p:grpSpPr>
            <p:sp>
              <p:nvSpPr>
                <p:cNvPr id="35" name="Arco 34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6" name="Arco 35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7" name="Arco 36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42" name="Grupo 41"/>
              <p:cNvGrpSpPr/>
              <p:nvPr/>
            </p:nvGrpSpPr>
            <p:grpSpPr>
              <a:xfrm rot="11834819">
                <a:off x="4430195" y="4973561"/>
                <a:ext cx="745210" cy="761061"/>
                <a:chOff x="1339958" y="1302364"/>
                <a:chExt cx="745210" cy="761061"/>
              </a:xfrm>
            </p:grpSpPr>
            <p:sp>
              <p:nvSpPr>
                <p:cNvPr id="43" name="Arco 42"/>
                <p:cNvSpPr/>
                <p:nvPr/>
              </p:nvSpPr>
              <p:spPr>
                <a:xfrm rot="5696525">
                  <a:off x="1445947" y="1404894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4" name="Arco 43"/>
                <p:cNvSpPr/>
                <p:nvPr/>
              </p:nvSpPr>
              <p:spPr>
                <a:xfrm rot="5686170">
                  <a:off x="1384365" y="1334026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5" name="Arco 44"/>
                <p:cNvSpPr/>
                <p:nvPr/>
              </p:nvSpPr>
              <p:spPr>
                <a:xfrm rot="5400000">
                  <a:off x="1346049" y="1324307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46" name="Grupo 45"/>
              <p:cNvGrpSpPr/>
              <p:nvPr/>
            </p:nvGrpSpPr>
            <p:grpSpPr>
              <a:xfrm rot="924072">
                <a:off x="3935812" y="4121522"/>
                <a:ext cx="745210" cy="761062"/>
                <a:chOff x="1290038" y="1226052"/>
                <a:chExt cx="745210" cy="761062"/>
              </a:xfrm>
            </p:grpSpPr>
            <p:sp>
              <p:nvSpPr>
                <p:cNvPr id="47" name="Arco 46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8" name="Arco 47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9" name="Arco 48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0" name="Grupo 49"/>
              <p:cNvGrpSpPr/>
              <p:nvPr/>
            </p:nvGrpSpPr>
            <p:grpSpPr>
              <a:xfrm rot="16200000">
                <a:off x="1475190" y="4801270"/>
                <a:ext cx="745210" cy="736007"/>
                <a:chOff x="1427330" y="1476583"/>
                <a:chExt cx="745210" cy="736007"/>
              </a:xfrm>
            </p:grpSpPr>
            <p:sp>
              <p:nvSpPr>
                <p:cNvPr id="51" name="Arco 50"/>
                <p:cNvSpPr/>
                <p:nvPr/>
              </p:nvSpPr>
              <p:spPr>
                <a:xfrm rot="5696525">
                  <a:off x="1533809" y="1579112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2" name="Arco 51"/>
                <p:cNvSpPr/>
                <p:nvPr/>
              </p:nvSpPr>
              <p:spPr>
                <a:xfrm rot="5686170">
                  <a:off x="1472227" y="1508245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3" name="Arco 52"/>
                <p:cNvSpPr/>
                <p:nvPr/>
              </p:nvSpPr>
              <p:spPr>
                <a:xfrm rot="5400000">
                  <a:off x="1433421" y="1473472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4" name="Grupo 53"/>
              <p:cNvGrpSpPr/>
              <p:nvPr/>
            </p:nvGrpSpPr>
            <p:grpSpPr>
              <a:xfrm rot="5183792">
                <a:off x="2263978" y="4025770"/>
                <a:ext cx="745210" cy="761062"/>
                <a:chOff x="1290038" y="1226052"/>
                <a:chExt cx="745210" cy="761062"/>
              </a:xfrm>
            </p:grpSpPr>
            <p:sp>
              <p:nvSpPr>
                <p:cNvPr id="55" name="Arco 54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6" name="Arco 55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7" name="Arco 56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59" name="Forma livre 58"/>
              <p:cNvSpPr/>
              <p:nvPr/>
            </p:nvSpPr>
            <p:spPr>
              <a:xfrm>
                <a:off x="4857008" y="3296564"/>
                <a:ext cx="2921330" cy="1477317"/>
              </a:xfrm>
              <a:custGeom>
                <a:avLst/>
                <a:gdLst>
                  <a:gd name="connsiteX0" fmla="*/ 0 w 2921330"/>
                  <a:gd name="connsiteY0" fmla="*/ 135405 h 1477317"/>
                  <a:gd name="connsiteX1" fmla="*/ 1520041 w 2921330"/>
                  <a:gd name="connsiteY1" fmla="*/ 40402 h 1477317"/>
                  <a:gd name="connsiteX2" fmla="*/ 807522 w 2921330"/>
                  <a:gd name="connsiteY2" fmla="*/ 717296 h 1477317"/>
                  <a:gd name="connsiteX3" fmla="*/ 2695698 w 2921330"/>
                  <a:gd name="connsiteY3" fmla="*/ 634168 h 1477317"/>
                  <a:gd name="connsiteX4" fmla="*/ 2125683 w 2921330"/>
                  <a:gd name="connsiteY4" fmla="*/ 1370439 h 1477317"/>
                  <a:gd name="connsiteX5" fmla="*/ 2921330 w 2921330"/>
                  <a:gd name="connsiteY5" fmla="*/ 1477317 h 147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1330" h="1477317">
                    <a:moveTo>
                      <a:pt x="0" y="135405"/>
                    </a:moveTo>
                    <a:cubicBezTo>
                      <a:pt x="692727" y="39412"/>
                      <a:pt x="1385454" y="-56580"/>
                      <a:pt x="1520041" y="40402"/>
                    </a:cubicBezTo>
                    <a:cubicBezTo>
                      <a:pt x="1654628" y="137384"/>
                      <a:pt x="611579" y="618335"/>
                      <a:pt x="807522" y="717296"/>
                    </a:cubicBezTo>
                    <a:cubicBezTo>
                      <a:pt x="1003465" y="816257"/>
                      <a:pt x="2476005" y="525311"/>
                      <a:pt x="2695698" y="634168"/>
                    </a:cubicBezTo>
                    <a:cubicBezTo>
                      <a:pt x="2915392" y="743025"/>
                      <a:pt x="2088078" y="1229914"/>
                      <a:pt x="2125683" y="1370439"/>
                    </a:cubicBezTo>
                    <a:cubicBezTo>
                      <a:pt x="2163288" y="1510964"/>
                      <a:pt x="2782785" y="1455546"/>
                      <a:pt x="2921330" y="1477317"/>
                    </a:cubicBezTo>
                  </a:path>
                </a:pathLst>
              </a:custGeom>
              <a:noFill/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1" name="Forma livre 60"/>
              <p:cNvSpPr/>
              <p:nvPr/>
            </p:nvSpPr>
            <p:spPr>
              <a:xfrm rot="21376184">
                <a:off x="9868395" y="4752214"/>
                <a:ext cx="1282535" cy="882958"/>
              </a:xfrm>
              <a:custGeom>
                <a:avLst/>
                <a:gdLst>
                  <a:gd name="connsiteX0" fmla="*/ 0 w 1282535"/>
                  <a:gd name="connsiteY0" fmla="*/ 223547 h 882958"/>
                  <a:gd name="connsiteX1" fmla="*/ 391886 w 1282535"/>
                  <a:gd name="connsiteY1" fmla="*/ 33542 h 882958"/>
                  <a:gd name="connsiteX2" fmla="*/ 748145 w 1282535"/>
                  <a:gd name="connsiteY2" fmla="*/ 829189 h 882958"/>
                  <a:gd name="connsiteX3" fmla="*/ 1282535 w 1282535"/>
                  <a:gd name="connsiteY3" fmla="*/ 769812 h 88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2535" h="882958">
                    <a:moveTo>
                      <a:pt x="0" y="223547"/>
                    </a:moveTo>
                    <a:cubicBezTo>
                      <a:pt x="133597" y="78074"/>
                      <a:pt x="267195" y="-67398"/>
                      <a:pt x="391886" y="33542"/>
                    </a:cubicBezTo>
                    <a:cubicBezTo>
                      <a:pt x="516577" y="134482"/>
                      <a:pt x="599704" y="706477"/>
                      <a:pt x="748145" y="829189"/>
                    </a:cubicBezTo>
                    <a:cubicBezTo>
                      <a:pt x="896586" y="951901"/>
                      <a:pt x="1179615" y="835126"/>
                      <a:pt x="1282535" y="769812"/>
                    </a:cubicBezTo>
                  </a:path>
                </a:pathLst>
              </a:custGeom>
              <a:noFill/>
              <a:ln w="412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3" name="Forma livre 62"/>
              <p:cNvSpPr/>
              <p:nvPr/>
            </p:nvSpPr>
            <p:spPr>
              <a:xfrm>
                <a:off x="4405745" y="1080655"/>
                <a:ext cx="3462574" cy="1128155"/>
              </a:xfrm>
              <a:custGeom>
                <a:avLst/>
                <a:gdLst>
                  <a:gd name="connsiteX0" fmla="*/ 0 w 3462574"/>
                  <a:gd name="connsiteY0" fmla="*/ 1128155 h 1128155"/>
                  <a:gd name="connsiteX1" fmla="*/ 890650 w 3462574"/>
                  <a:gd name="connsiteY1" fmla="*/ 558140 h 1128155"/>
                  <a:gd name="connsiteX2" fmla="*/ 3443845 w 3462574"/>
                  <a:gd name="connsiteY2" fmla="*/ 225631 h 1128155"/>
                  <a:gd name="connsiteX3" fmla="*/ 2054432 w 3462574"/>
                  <a:gd name="connsiteY3" fmla="*/ 0 h 112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62574" h="1128155">
                    <a:moveTo>
                      <a:pt x="0" y="1128155"/>
                    </a:moveTo>
                    <a:cubicBezTo>
                      <a:pt x="158338" y="918358"/>
                      <a:pt x="316676" y="708561"/>
                      <a:pt x="890650" y="558140"/>
                    </a:cubicBezTo>
                    <a:cubicBezTo>
                      <a:pt x="1464624" y="407719"/>
                      <a:pt x="3249881" y="318654"/>
                      <a:pt x="3443845" y="225631"/>
                    </a:cubicBezTo>
                    <a:cubicBezTo>
                      <a:pt x="3637809" y="132608"/>
                      <a:pt x="2266209" y="45522"/>
                      <a:pt x="2054432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4" name="CaixaDeTexto 63"/>
              <p:cNvSpPr txBox="1"/>
              <p:nvPr/>
            </p:nvSpPr>
            <p:spPr>
              <a:xfrm>
                <a:off x="5839684" y="269267"/>
                <a:ext cx="15648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 – BackOffice</a:t>
                </a:r>
                <a:endParaRPr lang="pt-PT" sz="1200" dirty="0"/>
              </a:p>
            </p:txBody>
          </p:sp>
          <p:sp>
            <p:nvSpPr>
              <p:cNvPr id="65" name="CaixaDeTexto 64"/>
              <p:cNvSpPr txBox="1"/>
              <p:nvPr/>
            </p:nvSpPr>
            <p:spPr>
              <a:xfrm>
                <a:off x="46317" y="2271465"/>
                <a:ext cx="16113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 – FrontOffice</a:t>
                </a:r>
                <a:endParaRPr lang="pt-PT" sz="1200" dirty="0"/>
              </a:p>
            </p:txBody>
          </p:sp>
          <p:sp>
            <p:nvSpPr>
              <p:cNvPr id="66" name="CaixaDeTexto 65"/>
              <p:cNvSpPr txBox="1"/>
              <p:nvPr/>
            </p:nvSpPr>
            <p:spPr>
              <a:xfrm>
                <a:off x="187292" y="4975852"/>
                <a:ext cx="16113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 – FrontOffice</a:t>
                </a:r>
                <a:endParaRPr lang="pt-PT" sz="1200" dirty="0"/>
              </a:p>
            </p:txBody>
          </p:sp>
          <p:sp>
            <p:nvSpPr>
              <p:cNvPr id="67" name="CaixaDeTexto 66"/>
              <p:cNvSpPr txBox="1"/>
              <p:nvPr/>
            </p:nvSpPr>
            <p:spPr>
              <a:xfrm>
                <a:off x="3954284" y="6204153"/>
                <a:ext cx="16113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 – FrontOffice</a:t>
                </a:r>
                <a:endParaRPr lang="pt-PT" sz="1200" dirty="0"/>
              </a:p>
            </p:txBody>
          </p:sp>
          <p:sp>
            <p:nvSpPr>
              <p:cNvPr id="68" name="CaixaDeTexto 67"/>
              <p:cNvSpPr txBox="1"/>
              <p:nvPr/>
            </p:nvSpPr>
            <p:spPr>
              <a:xfrm>
                <a:off x="8224828" y="2190196"/>
                <a:ext cx="14179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4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Servidor</a:t>
                </a:r>
                <a:endParaRPr lang="pt-PT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CaixaDeTexto 68"/>
              <p:cNvSpPr txBox="1"/>
              <p:nvPr/>
            </p:nvSpPr>
            <p:spPr>
              <a:xfrm>
                <a:off x="10567395" y="3470167"/>
                <a:ext cx="1656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dirty="0" smtClean="0"/>
                  <a:t>Base de Dados</a:t>
                </a:r>
                <a:endParaRPr lang="pt-PT" dirty="0"/>
              </a:p>
            </p:txBody>
          </p:sp>
          <p:pic>
            <p:nvPicPr>
              <p:cNvPr id="71" name="Imagem 7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9020" y="4683562"/>
                <a:ext cx="838885" cy="1130069"/>
              </a:xfrm>
              <a:prstGeom prst="rect">
                <a:avLst/>
              </a:prstGeom>
            </p:spPr>
          </p:pic>
          <p:pic>
            <p:nvPicPr>
              <p:cNvPr id="72" name="Imagem 7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922" y="5438974"/>
                <a:ext cx="559197" cy="753299"/>
              </a:xfrm>
              <a:prstGeom prst="rect">
                <a:avLst/>
              </a:prstGeom>
            </p:spPr>
          </p:pic>
          <p:pic>
            <p:nvPicPr>
              <p:cNvPr id="73" name="Imagem 72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4309" y="5350460"/>
                <a:ext cx="559197" cy="753299"/>
              </a:xfrm>
              <a:prstGeom prst="rect">
                <a:avLst/>
              </a:prstGeom>
            </p:spPr>
          </p:pic>
          <p:pic>
            <p:nvPicPr>
              <p:cNvPr id="74" name="Imagem 73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332" y="1268082"/>
                <a:ext cx="559197" cy="753299"/>
              </a:xfrm>
              <a:prstGeom prst="rect">
                <a:avLst/>
              </a:prstGeom>
            </p:spPr>
          </p:pic>
          <p:pic>
            <p:nvPicPr>
              <p:cNvPr id="16" name="Imagem 15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4731" y="979162"/>
                <a:ext cx="1742433" cy="1340089"/>
              </a:xfrm>
              <a:prstGeom prst="rect">
                <a:avLst/>
              </a:prstGeom>
            </p:spPr>
          </p:pic>
        </p:grpSp>
        <p:pic>
          <p:nvPicPr>
            <p:cNvPr id="75" name="Imagem 7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90025">
              <a:off x="3112852" y="2707143"/>
              <a:ext cx="974144" cy="974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2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Marcador de Posição de Conteúdo 2"/>
          <p:cNvSpPr>
            <a:spLocks noGrp="1"/>
          </p:cNvSpPr>
          <p:nvPr>
            <p:ph idx="1"/>
          </p:nvPr>
        </p:nvSpPr>
        <p:spPr>
          <a:xfrm>
            <a:off x="400931" y="1169580"/>
            <a:ext cx="8588690" cy="5566756"/>
          </a:xfrm>
        </p:spPr>
        <p:txBody>
          <a:bodyPr>
            <a:normAutofit/>
          </a:bodyPr>
          <a:lstStyle/>
          <a:p>
            <a:r>
              <a:rPr lang="pt-PT" dirty="0" smtClean="0"/>
              <a:t>Protocolo de transporte: </a:t>
            </a:r>
          </a:p>
          <a:p>
            <a:pPr lvl="1"/>
            <a:r>
              <a:rPr lang="pt-PT" sz="1400" b="1" dirty="0"/>
              <a:t>HTTP</a:t>
            </a:r>
            <a:r>
              <a:rPr lang="pt-PT" sz="1400" dirty="0"/>
              <a:t> (Testado, comum, trabalha sobre TCP, pode-se usar SSL para encriptação</a:t>
            </a:r>
            <a:r>
              <a:rPr lang="pt-PT" sz="1400" dirty="0" smtClean="0"/>
              <a:t>).</a:t>
            </a:r>
          </a:p>
          <a:p>
            <a:pPr lvl="1"/>
            <a:endParaRPr lang="pt-PT" sz="1400" dirty="0"/>
          </a:p>
          <a:p>
            <a:r>
              <a:rPr lang="pt-PT" dirty="0" smtClean="0"/>
              <a:t>Suporte de dados: JSON</a:t>
            </a:r>
          </a:p>
          <a:p>
            <a:pPr marL="742950" lvl="2" indent="-342900"/>
            <a:r>
              <a:rPr lang="pt-PT" dirty="0"/>
              <a:t>Pensou-se nas seguintes opções:</a:t>
            </a:r>
          </a:p>
          <a:p>
            <a:pPr lvl="2"/>
            <a:r>
              <a:rPr lang="pt-PT" b="1" dirty="0" smtClean="0"/>
              <a:t>XML</a:t>
            </a:r>
            <a:r>
              <a:rPr lang="pt-PT" dirty="0" smtClean="0"/>
              <a:t> </a:t>
            </a:r>
            <a:r>
              <a:rPr lang="pt-PT" dirty="0"/>
              <a:t>(</a:t>
            </a:r>
            <a:r>
              <a:rPr lang="pt-PT" dirty="0" smtClean="0"/>
              <a:t>Pesado e de </a:t>
            </a:r>
            <a:r>
              <a:rPr lang="pt-PT" dirty="0"/>
              <a:t>difícil tratamento);</a:t>
            </a:r>
          </a:p>
          <a:p>
            <a:pPr lvl="2"/>
            <a:r>
              <a:rPr lang="pt-PT" b="1" dirty="0"/>
              <a:t>JSON</a:t>
            </a:r>
            <a:r>
              <a:rPr lang="pt-PT" dirty="0"/>
              <a:t> (</a:t>
            </a:r>
            <a:r>
              <a:rPr lang="pt-PT" dirty="0" smtClean="0"/>
              <a:t>Leve e de fácil </a:t>
            </a:r>
            <a:r>
              <a:rPr lang="pt-PT" dirty="0"/>
              <a:t>tratamento por linguagens modernas).</a:t>
            </a:r>
            <a:endParaRPr lang="pt-PT" dirty="0" smtClean="0"/>
          </a:p>
          <a:p>
            <a:pPr lvl="1"/>
            <a:endParaRPr lang="pt-PT" dirty="0" smtClean="0"/>
          </a:p>
          <a:p>
            <a:r>
              <a:rPr lang="pt-PT" dirty="0" smtClean="0"/>
              <a:t>Servidor web + </a:t>
            </a:r>
            <a:r>
              <a:rPr lang="pt-PT" dirty="0" err="1" smtClean="0"/>
              <a:t>WebService</a:t>
            </a:r>
            <a:r>
              <a:rPr lang="pt-PT" dirty="0" smtClean="0"/>
              <a:t>: Node.JS</a:t>
            </a:r>
          </a:p>
          <a:p>
            <a:pPr lvl="1"/>
            <a:r>
              <a:rPr lang="pt-PT" sz="1400" dirty="0"/>
              <a:t>Pensou-se nas seguintes opções:</a:t>
            </a:r>
          </a:p>
          <a:p>
            <a:pPr lvl="2"/>
            <a:r>
              <a:rPr lang="pt-PT" b="1" dirty="0"/>
              <a:t>asp.NET</a:t>
            </a:r>
            <a:r>
              <a:rPr lang="pt-PT" dirty="0"/>
              <a:t> (</a:t>
            </a:r>
            <a:r>
              <a:rPr lang="pt-PT" dirty="0" smtClean="0"/>
              <a:t>Licenças </a:t>
            </a:r>
            <a:r>
              <a:rPr lang="pt-PT" dirty="0"/>
              <a:t>do Windows são pagas);</a:t>
            </a:r>
          </a:p>
          <a:p>
            <a:pPr lvl="2"/>
            <a:r>
              <a:rPr lang="pt-PT" b="1" dirty="0" err="1"/>
              <a:t>Python</a:t>
            </a:r>
            <a:r>
              <a:rPr lang="pt-PT" dirty="0"/>
              <a:t> </a:t>
            </a:r>
            <a:r>
              <a:rPr lang="pt-PT" dirty="0" smtClean="0"/>
              <a:t>(Pouco conhecimento);</a:t>
            </a:r>
            <a:endParaRPr lang="pt-PT" dirty="0"/>
          </a:p>
          <a:p>
            <a:pPr lvl="2"/>
            <a:r>
              <a:rPr lang="pt-PT" b="1" dirty="0"/>
              <a:t>Apache, </a:t>
            </a:r>
            <a:r>
              <a:rPr lang="pt-PT" b="1" dirty="0" err="1"/>
              <a:t>Nginx</a:t>
            </a:r>
            <a:r>
              <a:rPr lang="pt-PT" b="1" dirty="0"/>
              <a:t> </a:t>
            </a:r>
            <a:r>
              <a:rPr lang="pt-PT" dirty="0"/>
              <a:t>(Só servem ficheiros estáticos);</a:t>
            </a:r>
          </a:p>
          <a:p>
            <a:pPr lvl="2"/>
            <a:r>
              <a:rPr lang="pt-PT" b="1" dirty="0"/>
              <a:t>Node.JS</a:t>
            </a:r>
            <a:r>
              <a:rPr lang="pt-PT" dirty="0"/>
              <a:t> </a:t>
            </a:r>
            <a:r>
              <a:rPr lang="pt-PT" dirty="0" smtClean="0"/>
              <a:t>(Curva de aprendizagem acentuada, </a:t>
            </a:r>
            <a:r>
              <a:rPr lang="pt-PT" dirty="0"/>
              <a:t>com </a:t>
            </a:r>
            <a:r>
              <a:rPr lang="pt-PT" dirty="0" err="1"/>
              <a:t>frameworks</a:t>
            </a:r>
            <a:r>
              <a:rPr lang="pt-PT" dirty="0"/>
              <a:t>);</a:t>
            </a:r>
          </a:p>
          <a:p>
            <a:pPr lvl="2"/>
            <a:r>
              <a:rPr lang="pt-PT" b="1" dirty="0"/>
              <a:t>PHP</a:t>
            </a:r>
            <a:r>
              <a:rPr lang="pt-PT" dirty="0"/>
              <a:t> </a:t>
            </a:r>
            <a:r>
              <a:rPr lang="pt-PT" dirty="0" smtClean="0"/>
              <a:t>(Demasiado complexo);</a:t>
            </a:r>
          </a:p>
          <a:p>
            <a:pPr lvl="2"/>
            <a:endParaRPr lang="pt-PT" dirty="0" smtClean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66" y="2037710"/>
            <a:ext cx="719291" cy="96896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326" y="3740007"/>
            <a:ext cx="1711618" cy="85580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954" y="1145830"/>
            <a:ext cx="974144" cy="97414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/>
              <a:t>Tecnologias </a:t>
            </a:r>
            <a:r>
              <a:rPr lang="pt-PT" sz="4000" dirty="0" smtClean="0"/>
              <a:t>escolhidas 						1/3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415124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831" y="4259611"/>
            <a:ext cx="1460799" cy="1123487"/>
          </a:xfrm>
          <a:prstGeom prst="rect">
            <a:avLst/>
          </a:prstGeom>
        </p:spPr>
      </p:pic>
      <p:sp>
        <p:nvSpPr>
          <p:cNvPr id="9" name="Marcador de Posição de Conteúdo 2"/>
          <p:cNvSpPr>
            <a:spLocks noGrp="1"/>
          </p:cNvSpPr>
          <p:nvPr>
            <p:ph idx="1"/>
          </p:nvPr>
        </p:nvSpPr>
        <p:spPr>
          <a:xfrm>
            <a:off x="398869" y="1523994"/>
            <a:ext cx="6145562" cy="5185478"/>
          </a:xfrm>
        </p:spPr>
        <p:txBody>
          <a:bodyPr>
            <a:normAutofit/>
          </a:bodyPr>
          <a:lstStyle/>
          <a:p>
            <a:r>
              <a:rPr lang="pt-PT" dirty="0"/>
              <a:t>Base de dados: </a:t>
            </a:r>
            <a:r>
              <a:rPr lang="pt-PT" dirty="0" err="1" smtClean="0"/>
              <a:t>MySQL</a:t>
            </a:r>
            <a:r>
              <a:rPr lang="pt-PT" dirty="0"/>
              <a:t>.</a:t>
            </a:r>
          </a:p>
          <a:p>
            <a:pPr lvl="1"/>
            <a:r>
              <a:rPr lang="pt-PT" sz="1400" dirty="0"/>
              <a:t>Pensou-se nas seguintes tecnologias de </a:t>
            </a:r>
            <a:r>
              <a:rPr lang="pt-PT" sz="1400" dirty="0" smtClean="0"/>
              <a:t>SGBD:</a:t>
            </a:r>
            <a:endParaRPr lang="pt-PT" sz="1400" dirty="0"/>
          </a:p>
          <a:p>
            <a:pPr lvl="2"/>
            <a:r>
              <a:rPr lang="pt-PT" b="1" dirty="0"/>
              <a:t>Microsoft SQL Server </a:t>
            </a:r>
            <a:r>
              <a:rPr lang="pt-PT" dirty="0"/>
              <a:t>(</a:t>
            </a:r>
            <a:r>
              <a:rPr lang="pt-PT" dirty="0" smtClean="0"/>
              <a:t>Licenças </a:t>
            </a:r>
            <a:r>
              <a:rPr lang="pt-PT" dirty="0"/>
              <a:t>do Windows outra vez);</a:t>
            </a:r>
          </a:p>
          <a:p>
            <a:pPr lvl="2"/>
            <a:r>
              <a:rPr lang="pt-PT" b="1" dirty="0" err="1"/>
              <a:t>MongoDB</a:t>
            </a:r>
            <a:r>
              <a:rPr lang="pt-PT" dirty="0"/>
              <a:t> e semelhantes (</a:t>
            </a:r>
            <a:r>
              <a:rPr lang="pt-PT" dirty="0" err="1"/>
              <a:t>NoSQL</a:t>
            </a:r>
            <a:r>
              <a:rPr lang="pt-PT" dirty="0"/>
              <a:t> → No ACID);</a:t>
            </a:r>
          </a:p>
          <a:p>
            <a:pPr lvl="2"/>
            <a:r>
              <a:rPr lang="pt-PT" b="1" dirty="0" smtClean="0"/>
              <a:t>SQL, Oracle </a:t>
            </a:r>
            <a:r>
              <a:rPr lang="pt-PT" dirty="0" smtClean="0"/>
              <a:t>(“</a:t>
            </a:r>
            <a:r>
              <a:rPr lang="pt-PT" dirty="0" err="1" smtClean="0"/>
              <a:t>Insert</a:t>
            </a:r>
            <a:r>
              <a:rPr lang="pt-PT" dirty="0" smtClean="0"/>
              <a:t> </a:t>
            </a:r>
            <a:r>
              <a:rPr lang="pt-PT" dirty="0" err="1"/>
              <a:t>coin</a:t>
            </a:r>
            <a:r>
              <a:rPr lang="pt-PT" dirty="0"/>
              <a:t> to </a:t>
            </a:r>
            <a:r>
              <a:rPr lang="pt-PT" dirty="0" smtClean="0"/>
              <a:t>continue…”);</a:t>
            </a:r>
            <a:endParaRPr lang="pt-PT" dirty="0"/>
          </a:p>
          <a:p>
            <a:pPr lvl="2"/>
            <a:r>
              <a:rPr lang="pt-PT" b="1" dirty="0" err="1"/>
              <a:t>PostgreSQL</a:t>
            </a:r>
            <a:r>
              <a:rPr lang="pt-PT" dirty="0"/>
              <a:t> (Pouco </a:t>
            </a:r>
            <a:r>
              <a:rPr lang="pt-PT" dirty="0" smtClean="0"/>
              <a:t>conhecimento);</a:t>
            </a:r>
            <a:endParaRPr lang="pt-PT" dirty="0"/>
          </a:p>
          <a:p>
            <a:pPr lvl="2"/>
            <a:r>
              <a:rPr lang="pt-PT" b="1" dirty="0" err="1"/>
              <a:t>MySQL</a:t>
            </a:r>
            <a:r>
              <a:rPr lang="pt-PT" dirty="0"/>
              <a:t> (Simples, </a:t>
            </a:r>
            <a:r>
              <a:rPr lang="pt-PT" dirty="0" smtClean="0"/>
              <a:t>conhecido e </a:t>
            </a:r>
            <a:r>
              <a:rPr lang="pt-PT" dirty="0"/>
              <a:t>boa documentação);</a:t>
            </a:r>
          </a:p>
          <a:p>
            <a:pPr lvl="1"/>
            <a:endParaRPr lang="pt-PT" dirty="0"/>
          </a:p>
          <a:p>
            <a:r>
              <a:rPr lang="pt-PT" dirty="0" smtClean="0"/>
              <a:t>Sistema Operativo do Servidor: Linux (</a:t>
            </a:r>
            <a:r>
              <a:rPr lang="pt-PT" dirty="0" err="1" smtClean="0"/>
              <a:t>Ubuntu</a:t>
            </a:r>
            <a:r>
              <a:rPr lang="pt-PT" dirty="0" smtClean="0"/>
              <a:t> Server).</a:t>
            </a:r>
          </a:p>
          <a:p>
            <a:pPr lvl="1"/>
            <a:r>
              <a:rPr lang="pt-PT" sz="1400" dirty="0" smtClean="0"/>
              <a:t>Nem se pensou em outras opções.</a:t>
            </a:r>
            <a:endParaRPr lang="pt-PT" dirty="0" smtClean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572" y="4236651"/>
            <a:ext cx="1329878" cy="114644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297" y="1322561"/>
            <a:ext cx="1337034" cy="1337034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/>
              <a:t>Tecnologias </a:t>
            </a:r>
            <a:r>
              <a:rPr lang="pt-PT" sz="4000" dirty="0" smtClean="0"/>
              <a:t>escolhidas 						2/3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96591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31" y="1258784"/>
            <a:ext cx="2062911" cy="157941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9" name="Marcador de Posição de Conteúdo 2"/>
          <p:cNvSpPr>
            <a:spLocks noGrp="1"/>
          </p:cNvSpPr>
          <p:nvPr>
            <p:ph idx="1"/>
          </p:nvPr>
        </p:nvSpPr>
        <p:spPr>
          <a:xfrm>
            <a:off x="541373" y="2058831"/>
            <a:ext cx="8792632" cy="3213813"/>
          </a:xfrm>
        </p:spPr>
        <p:txBody>
          <a:bodyPr>
            <a:normAutofit/>
          </a:bodyPr>
          <a:lstStyle/>
          <a:p>
            <a:r>
              <a:rPr lang="pt-PT" dirty="0" smtClean="0"/>
              <a:t>Tablet: 10’’ + Android.</a:t>
            </a:r>
            <a:endParaRPr lang="pt-PT" sz="1400" dirty="0" smtClean="0"/>
          </a:p>
          <a:p>
            <a:pPr lvl="1"/>
            <a:r>
              <a:rPr lang="pt-PT" sz="1400" dirty="0" smtClean="0"/>
              <a:t>Pensou-se noutras opções de S.O. para o Tablet:</a:t>
            </a:r>
          </a:p>
          <a:p>
            <a:pPr lvl="2"/>
            <a:r>
              <a:rPr lang="pt-PT" b="1" dirty="0" smtClean="0"/>
              <a:t>IOS, </a:t>
            </a:r>
            <a:r>
              <a:rPr lang="pt-PT" dirty="0" smtClean="0"/>
              <a:t>Apple</a:t>
            </a:r>
            <a:r>
              <a:rPr lang="pt-PT" b="1" dirty="0" smtClean="0"/>
              <a:t> </a:t>
            </a:r>
            <a:r>
              <a:rPr lang="pt-PT" dirty="0" smtClean="0"/>
              <a:t>(Demasiado dispendioso, para as funcionalidades que possui);</a:t>
            </a:r>
            <a:endParaRPr lang="pt-PT" dirty="0"/>
          </a:p>
          <a:p>
            <a:pPr lvl="2"/>
            <a:r>
              <a:rPr lang="pt-PT" b="1" dirty="0" smtClean="0"/>
              <a:t>Windows Mobile (Microsoft) </a:t>
            </a:r>
            <a:r>
              <a:rPr lang="pt-PT" dirty="0" smtClean="0"/>
              <a:t>(Arquitetura fechada, e mais licenças);</a:t>
            </a:r>
            <a:endParaRPr lang="pt-PT" dirty="0"/>
          </a:p>
          <a:p>
            <a:pPr lvl="2"/>
            <a:r>
              <a:rPr lang="pt-PT" b="1" dirty="0" smtClean="0"/>
              <a:t>Android</a:t>
            </a:r>
            <a:r>
              <a:rPr lang="pt-PT" dirty="0" smtClean="0"/>
              <a:t>, Google (</a:t>
            </a:r>
            <a:r>
              <a:rPr lang="pt-PT" dirty="0" err="1" smtClean="0"/>
              <a:t>OpenSource</a:t>
            </a:r>
            <a:r>
              <a:rPr lang="pt-PT" dirty="0" smtClean="0"/>
              <a:t>, diversos dispositivos, acessível à maioria das pessoas);</a:t>
            </a:r>
          </a:p>
          <a:p>
            <a:pPr marL="914400" lvl="2" indent="0">
              <a:buNone/>
            </a:pPr>
            <a:endParaRPr lang="pt-PT" dirty="0" smtClean="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-1" y="269267"/>
            <a:ext cx="9444789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/>
              <a:t>Tecnologias </a:t>
            </a:r>
            <a:r>
              <a:rPr lang="pt-PT" sz="4000" dirty="0" smtClean="0"/>
              <a:t>escolhidas 						3/3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78768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23424" y="1211283"/>
            <a:ext cx="9170281" cy="5273737"/>
          </a:xfrm>
        </p:spPr>
        <p:txBody>
          <a:bodyPr>
            <a:normAutofit fontScale="92500" lnSpcReduction="10000"/>
          </a:bodyPr>
          <a:lstStyle/>
          <a:p>
            <a:r>
              <a:rPr lang="pt-PT" sz="2400" dirty="0"/>
              <a:t>Na informática um </a:t>
            </a:r>
            <a:r>
              <a:rPr lang="pt-PT" sz="2400" i="1" dirty="0" smtClean="0"/>
              <a:t>BackOffice</a:t>
            </a:r>
            <a:r>
              <a:rPr lang="pt-PT" sz="2400" dirty="0"/>
              <a:t> engloba o núcleo do sistema, que suporta uma ou mais atividades</a:t>
            </a:r>
            <a:r>
              <a:rPr lang="pt-PT" sz="2400" dirty="0" smtClean="0"/>
              <a:t>.</a:t>
            </a:r>
            <a:endParaRPr lang="pt-PT" sz="2400" dirty="0"/>
          </a:p>
          <a:p>
            <a:r>
              <a:rPr lang="pt-PT" sz="2400" dirty="0"/>
              <a:t>Não esta visível ao utilizador final (utilizadores da Aplicação Android). </a:t>
            </a:r>
          </a:p>
          <a:p>
            <a:r>
              <a:rPr lang="pt-PT" sz="2400" dirty="0"/>
              <a:t>Apenas apresenta algumas tarefas disponíveis, realizáveis para determinados utilizadores, e responsabiliza-se por coordenar e reencaminhar os dados inseridos dentro do restante </a:t>
            </a:r>
            <a:r>
              <a:rPr lang="pt-PT" sz="2400" dirty="0" smtClean="0"/>
              <a:t>sistema.</a:t>
            </a:r>
            <a:endParaRPr lang="pt-PT" sz="2400" dirty="0"/>
          </a:p>
          <a:p>
            <a:r>
              <a:rPr lang="pt-PT" sz="2400" dirty="0"/>
              <a:t>Para o </a:t>
            </a:r>
            <a:r>
              <a:rPr lang="pt-PT" sz="2400" dirty="0" smtClean="0"/>
              <a:t>projeto </a:t>
            </a:r>
            <a:r>
              <a:rPr lang="pt-PT" sz="2400" dirty="0"/>
              <a:t>Letrinhas mantivemos como filosofia </a:t>
            </a:r>
            <a:r>
              <a:rPr lang="pt-PT" sz="2400" b="1" dirty="0"/>
              <a:t> </a:t>
            </a:r>
            <a:r>
              <a:rPr lang="pt-PT" sz="2400" b="1" dirty="0" err="1"/>
              <a:t>Keep</a:t>
            </a:r>
            <a:r>
              <a:rPr lang="pt-PT" sz="2400" b="1" dirty="0"/>
              <a:t> </a:t>
            </a:r>
            <a:r>
              <a:rPr lang="pt-PT" sz="2400" b="1" dirty="0" err="1"/>
              <a:t>It</a:t>
            </a:r>
            <a:r>
              <a:rPr lang="pt-PT" sz="2400" b="1" dirty="0"/>
              <a:t> </a:t>
            </a:r>
            <a:r>
              <a:rPr lang="pt-PT" sz="2400" b="1" dirty="0" err="1" smtClean="0"/>
              <a:t>Simple</a:t>
            </a:r>
            <a:r>
              <a:rPr lang="pt-PT" sz="2400" dirty="0" smtClean="0"/>
              <a:t>, mais conhecido como </a:t>
            </a:r>
            <a:r>
              <a:rPr lang="pt-PT" sz="2400" b="1" dirty="0" smtClean="0"/>
              <a:t>KISS </a:t>
            </a:r>
            <a:r>
              <a:rPr lang="pt-PT" sz="2400" dirty="0" smtClean="0"/>
              <a:t>(acrónimo em inglês de </a:t>
            </a:r>
            <a:r>
              <a:rPr lang="pt-PT" sz="2400" i="1" dirty="0" smtClean="0"/>
              <a:t>“</a:t>
            </a:r>
            <a:r>
              <a:rPr lang="pt-PT" sz="2400" i="1" dirty="0" err="1" smtClean="0"/>
              <a:t>Keep</a:t>
            </a:r>
            <a:r>
              <a:rPr lang="pt-PT" sz="2400" i="1" dirty="0" smtClean="0"/>
              <a:t> </a:t>
            </a:r>
            <a:r>
              <a:rPr lang="pt-PT" sz="2400" i="1" dirty="0" err="1"/>
              <a:t>It</a:t>
            </a:r>
            <a:r>
              <a:rPr lang="pt-PT" sz="2400" i="1" dirty="0"/>
              <a:t> </a:t>
            </a:r>
            <a:r>
              <a:rPr lang="pt-PT" sz="2400" i="1" dirty="0" err="1" smtClean="0"/>
              <a:t>Sweet</a:t>
            </a:r>
            <a:r>
              <a:rPr lang="pt-PT" sz="2400" i="1" dirty="0" smtClean="0"/>
              <a:t> &amp; </a:t>
            </a:r>
            <a:r>
              <a:rPr lang="pt-PT" sz="2400" i="1" dirty="0" err="1" smtClean="0"/>
              <a:t>Simple</a:t>
            </a:r>
            <a:r>
              <a:rPr lang="pt-PT" sz="2400" i="1" dirty="0" smtClean="0"/>
              <a:t>”</a:t>
            </a:r>
            <a:r>
              <a:rPr lang="pt-PT" sz="2400" dirty="0" smtClean="0"/>
              <a:t>), </a:t>
            </a:r>
            <a:r>
              <a:rPr lang="pt-PT" sz="2400" dirty="0"/>
              <a:t>é </a:t>
            </a:r>
            <a:r>
              <a:rPr lang="pt-PT" sz="2400" dirty="0" smtClean="0"/>
              <a:t>um principio </a:t>
            </a:r>
            <a:r>
              <a:rPr lang="pt-PT" sz="2400" dirty="0"/>
              <a:t>geral que valoriza a simplicidade do projeto e defende que toda a complexidade desnecessária seja descartada. Serve como fórmula útil em diversas áreas como o desenvolvimento de software, a animação, a engenharia no geral e no </a:t>
            </a:r>
            <a:r>
              <a:rPr lang="pt-PT" sz="2400" dirty="0" smtClean="0"/>
              <a:t>planeamento </a:t>
            </a:r>
            <a:r>
              <a:rPr lang="pt-PT" sz="2400" dirty="0"/>
              <a:t>estratégico e </a:t>
            </a:r>
            <a:r>
              <a:rPr lang="pt-PT" sz="2400" dirty="0" smtClean="0"/>
              <a:t>tático</a:t>
            </a:r>
            <a:r>
              <a:rPr lang="pt-PT" sz="2400" dirty="0"/>
              <a:t>. Também é aplicado </a:t>
            </a:r>
            <a:r>
              <a:rPr lang="pt-PT" sz="2400" dirty="0" smtClean="0"/>
              <a:t>na Literatura, na Música e nas Artes em geral.</a:t>
            </a:r>
          </a:p>
          <a:p>
            <a:endParaRPr lang="pt-PT" sz="2400" dirty="0" smtClean="0"/>
          </a:p>
          <a:p>
            <a:endParaRPr lang="pt-PT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  											1/2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400748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29392" y="1211283"/>
            <a:ext cx="9215252" cy="5168273"/>
          </a:xfrm>
        </p:spPr>
        <p:txBody>
          <a:bodyPr>
            <a:normAutofit/>
          </a:bodyPr>
          <a:lstStyle/>
          <a:p>
            <a:r>
              <a:rPr lang="pt-PT" sz="2400" dirty="0" smtClean="0"/>
              <a:t>O BackOffice do projeto Letrinhas, possibilita as seguintes funcionalidades:</a:t>
            </a:r>
          </a:p>
          <a:p>
            <a:pPr lvl="1"/>
            <a:r>
              <a:rPr lang="pt-PT" sz="2200" dirty="0" smtClean="0"/>
              <a:t>Guardar </a:t>
            </a:r>
            <a:r>
              <a:rPr lang="pt-PT" sz="2200" dirty="0"/>
              <a:t>todos os </a:t>
            </a:r>
            <a:r>
              <a:rPr lang="pt-PT" sz="2200" dirty="0" smtClean="0"/>
              <a:t>dados necessários para o bom funcionamento da aplicação (Escolas</a:t>
            </a:r>
            <a:r>
              <a:rPr lang="pt-PT" sz="2200" dirty="0"/>
              <a:t>, </a:t>
            </a:r>
            <a:r>
              <a:rPr lang="pt-PT" sz="2200" dirty="0" smtClean="0"/>
              <a:t>Professores, Turmas, Alunos</a:t>
            </a:r>
            <a:r>
              <a:rPr lang="pt-PT" sz="2200" dirty="0"/>
              <a:t>, </a:t>
            </a:r>
            <a:r>
              <a:rPr lang="pt-PT" sz="2200" dirty="0" smtClean="0"/>
              <a:t>Testes, etc.).</a:t>
            </a:r>
          </a:p>
          <a:p>
            <a:pPr lvl="1"/>
            <a:r>
              <a:rPr lang="pt-PT" sz="2200" dirty="0" smtClean="0"/>
              <a:t>Adicionar:</a:t>
            </a:r>
          </a:p>
          <a:p>
            <a:pPr lvl="2"/>
            <a:r>
              <a:rPr lang="pt-PT" sz="2000" dirty="0"/>
              <a:t>Escolas, professores, turmas, alunos e testes</a:t>
            </a:r>
            <a:r>
              <a:rPr lang="pt-PT" sz="2000" dirty="0" smtClean="0"/>
              <a:t>.</a:t>
            </a:r>
          </a:p>
          <a:p>
            <a:pPr lvl="1"/>
            <a:r>
              <a:rPr lang="pt-PT" sz="2200" dirty="0" smtClean="0"/>
              <a:t>Consultar:</a:t>
            </a:r>
          </a:p>
          <a:p>
            <a:pPr lvl="2"/>
            <a:r>
              <a:rPr lang="pt-PT" sz="2000" dirty="0" smtClean="0"/>
              <a:t>Escolas, professores, turmas, alunos e testes.</a:t>
            </a:r>
            <a:endParaRPr lang="pt-PT" sz="2000" dirty="0"/>
          </a:p>
          <a:p>
            <a:pPr lvl="1"/>
            <a:r>
              <a:rPr lang="pt-PT" sz="2200" dirty="0" smtClean="0"/>
              <a:t>Editar:</a:t>
            </a:r>
            <a:endParaRPr lang="pt-PT" sz="2200" dirty="0"/>
          </a:p>
          <a:p>
            <a:pPr lvl="2"/>
            <a:r>
              <a:rPr lang="pt-PT" sz="2000" dirty="0"/>
              <a:t>Escolas, professores, turmas, alunos e testes.</a:t>
            </a:r>
          </a:p>
          <a:p>
            <a:pPr lvl="1"/>
            <a:r>
              <a:rPr lang="pt-PT" sz="2200" dirty="0" smtClean="0"/>
              <a:t>Enviar </a:t>
            </a:r>
            <a:r>
              <a:rPr lang="pt-PT" sz="2200" dirty="0"/>
              <a:t>e Receber </a:t>
            </a:r>
            <a:r>
              <a:rPr lang="pt-PT" sz="2200" dirty="0" smtClean="0"/>
              <a:t>execuções e correções dos Testes.</a:t>
            </a:r>
          </a:p>
          <a:p>
            <a:pPr marL="0" indent="0">
              <a:buNone/>
            </a:pPr>
            <a:endParaRPr lang="pt-PT" sz="2400" dirty="0" smtClean="0"/>
          </a:p>
          <a:p>
            <a:endParaRPr lang="pt-PT" sz="2400" dirty="0" smtClean="0"/>
          </a:p>
          <a:p>
            <a:endParaRPr lang="pt-PT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  											2/2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42461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Pagina inicial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0" y="1015205"/>
            <a:ext cx="8901828" cy="556364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2420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400931" y="2515245"/>
            <a:ext cx="9548491" cy="1580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/>
              <a:t>Este projeto surgiu na necessidade do Agrupamento de Escolas Artur Gonçalves em deter um </a:t>
            </a:r>
            <a:r>
              <a:rPr lang="pt-PT" sz="2400" i="1" dirty="0"/>
              <a:t>software </a:t>
            </a:r>
            <a:r>
              <a:rPr lang="pt-PT" sz="2400" dirty="0"/>
              <a:t>que permita a avaliação da fluência na leitura dos seus alunos por intermédio de </a:t>
            </a:r>
            <a:r>
              <a:rPr lang="pt-PT" sz="2400" i="1" dirty="0" err="1" smtClean="0"/>
              <a:t>Tablets</a:t>
            </a:r>
            <a:r>
              <a:rPr lang="pt-PT" sz="2400" i="1" dirty="0" smtClean="0"/>
              <a:t>.</a:t>
            </a:r>
            <a:endParaRPr lang="pt-PT" sz="2400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Introdução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297935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Lista de Professores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0" y="1015205"/>
            <a:ext cx="8901827" cy="556364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6605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Lista de Turmas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0" y="1015205"/>
            <a:ext cx="8901827" cy="556364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396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Lista de Alunos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0" y="1015205"/>
            <a:ext cx="8901826" cy="556364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7329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Editar dados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0" y="1015205"/>
            <a:ext cx="8901826" cy="556364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7548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Lista de Testes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0" y="1015205"/>
            <a:ext cx="8901826" cy="556364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69235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Detalhes de um teste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1" y="1015205"/>
            <a:ext cx="8901824" cy="556364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0101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Adicionar teste			1/2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1" y="1015205"/>
            <a:ext cx="8901824" cy="55636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3920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Adicionar teste			2/2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2" y="1015205"/>
            <a:ext cx="8901822" cy="55636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9788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Adicionar escola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2" y="1015205"/>
            <a:ext cx="8901822" cy="55636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668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Adicionar professor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2" y="1015205"/>
            <a:ext cx="8901821" cy="55636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8887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400931" y="2128131"/>
            <a:ext cx="9212964" cy="377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/>
              <a:t>Criar um </a:t>
            </a:r>
            <a:r>
              <a:rPr lang="pt-PT" sz="2400" i="1" dirty="0"/>
              <a:t>software</a:t>
            </a:r>
            <a:r>
              <a:rPr lang="pt-PT" sz="2400" dirty="0"/>
              <a:t> que permita a avaliação da fluência na leitura dos alunos (gravação de voz, a partir de um conjunto de palavras e/ou de um texto, com um temporizador</a:t>
            </a:r>
            <a:r>
              <a:rPr lang="pt-PT" sz="2400" dirty="0" smtClean="0"/>
              <a:t>).</a:t>
            </a:r>
          </a:p>
          <a:p>
            <a:pPr lvl="0"/>
            <a:endParaRPr lang="pt-PT" sz="2400" dirty="0" smtClean="0"/>
          </a:p>
          <a:p>
            <a:pPr lvl="0"/>
            <a:r>
              <a:rPr lang="pt-PT" sz="2400" dirty="0" smtClean="0"/>
              <a:t>Contribuir </a:t>
            </a:r>
            <a:r>
              <a:rPr lang="pt-PT" sz="2400" dirty="0"/>
              <a:t>para a melhoria dos resultados escolares dos alunos, no âmbito da leitura.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Requisitos												1/2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5355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Adicionar turma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2" y="1015205"/>
            <a:ext cx="8901821" cy="556363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731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Adicionar aluno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3" y="1015205"/>
            <a:ext cx="8901819" cy="556363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1197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Android - Funcionalidades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sp>
        <p:nvSpPr>
          <p:cNvPr id="12" name="Marcador de Posição de Conteúdo 2"/>
          <p:cNvSpPr>
            <a:spLocks noGrp="1"/>
          </p:cNvSpPr>
          <p:nvPr>
            <p:ph idx="1"/>
          </p:nvPr>
        </p:nvSpPr>
        <p:spPr>
          <a:xfrm>
            <a:off x="2033337" y="2057416"/>
            <a:ext cx="6749716" cy="2827415"/>
          </a:xfrm>
        </p:spPr>
        <p:txBody>
          <a:bodyPr>
            <a:normAutofit lnSpcReduction="10000"/>
          </a:bodyPr>
          <a:lstStyle/>
          <a:p>
            <a:r>
              <a:rPr lang="pt-PT" sz="2400" dirty="0" smtClean="0"/>
              <a:t>Receber dados do servidor.</a:t>
            </a:r>
          </a:p>
          <a:p>
            <a:r>
              <a:rPr lang="pt-PT" sz="2400" dirty="0" smtClean="0"/>
              <a:t>Executar testes.</a:t>
            </a:r>
            <a:endParaRPr lang="pt-PT" sz="2400" dirty="0"/>
          </a:p>
          <a:p>
            <a:r>
              <a:rPr lang="pt-PT" sz="2400" dirty="0"/>
              <a:t>Corrigir  </a:t>
            </a:r>
            <a:r>
              <a:rPr lang="pt-PT" sz="2400" dirty="0" smtClean="0"/>
              <a:t>testes.</a:t>
            </a:r>
            <a:endParaRPr lang="pt-PT" sz="2400" dirty="0"/>
          </a:p>
          <a:p>
            <a:r>
              <a:rPr lang="pt-PT" sz="2400" dirty="0"/>
              <a:t>Verificar os resultados dos testes </a:t>
            </a:r>
            <a:r>
              <a:rPr lang="pt-PT" sz="2400" dirty="0" smtClean="0"/>
              <a:t>corrigidos.</a:t>
            </a:r>
          </a:p>
          <a:p>
            <a:r>
              <a:rPr lang="pt-PT" sz="2400" dirty="0" smtClean="0"/>
              <a:t>Enviar os dados para o servidor.</a:t>
            </a:r>
          </a:p>
          <a:p>
            <a:r>
              <a:rPr lang="pt-PT" sz="2400" dirty="0" smtClean="0"/>
              <a:t>Controlo de acessos. 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4" y="1528011"/>
            <a:ext cx="1359570" cy="135957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083" y="4856271"/>
            <a:ext cx="1861075" cy="1861075"/>
          </a:xfrm>
          <a:prstGeom prst="rect">
            <a:avLst/>
          </a:prstGeom>
          <a:effectLst>
            <a:outerShdw blurRad="215900" dist="25400" dir="3180000" sx="108000" sy="108000" algn="tl" rotWithShape="0">
              <a:schemeClr val="tx1">
                <a:alpha val="72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564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Pagina Inicial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59" y="1526365"/>
            <a:ext cx="7060859" cy="441303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44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Configurações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59" y="1526365"/>
            <a:ext cx="7060859" cy="441303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73191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Escolher escola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7" cy="441303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4865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Escolher professor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7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881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Escolher professor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4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2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3681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Escolher turma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2709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Escolher aluno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22058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Requisitos												2/2</a:t>
            </a:r>
            <a:endParaRPr lang="pt-PT" sz="4000" dirty="0"/>
          </a:p>
        </p:txBody>
      </p:sp>
      <p:sp>
        <p:nvSpPr>
          <p:cNvPr id="6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/>
              <a:t>Criar um repositório institucional que forneça um conjunto de serviços, com vista à gestão e disseminação de materiais digitais, criados pelo Agrupamento e pelos seus membros (professores e alunos</a:t>
            </a:r>
            <a:r>
              <a:rPr lang="pt-PT" sz="2400" dirty="0" smtClean="0"/>
              <a:t>).</a:t>
            </a:r>
          </a:p>
          <a:p>
            <a:pPr marL="0" lvl="0" indent="0">
              <a:buNone/>
            </a:pPr>
            <a:endParaRPr lang="pt-PT" sz="2400" dirty="0"/>
          </a:p>
          <a:p>
            <a:pPr lvl="0"/>
            <a:r>
              <a:rPr lang="pt-PT" sz="2400" dirty="0"/>
              <a:t>Desenvolver um sistema de suporte ao ensino e aprendizagem, promotor das diferentes </a:t>
            </a:r>
            <a:r>
              <a:rPr lang="pt-PT" sz="2400" dirty="0" smtClean="0"/>
              <a:t>literacias </a:t>
            </a:r>
            <a:r>
              <a:rPr lang="pt-PT" sz="2400" dirty="0"/>
              <a:t>e de uma aprendizagem responsável</a:t>
            </a:r>
            <a:r>
              <a:rPr lang="pt-PT" sz="2400" dirty="0" smtClean="0"/>
              <a:t>.</a:t>
            </a:r>
          </a:p>
          <a:p>
            <a:pPr lvl="0"/>
            <a:endParaRPr lang="pt-PT" sz="2400" dirty="0"/>
          </a:p>
          <a:p>
            <a:pPr lvl="0"/>
            <a:r>
              <a:rPr lang="pt-PT" sz="2400" dirty="0"/>
              <a:t>Promover a partilha e a reutilização de recursos e objetos de aprendizagem disponibilizados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30558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Menu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0535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Escolher a disciplina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2969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Escolher o tipo de teste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7187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Escolher o(s) teste(s)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1864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Teste de lista de palavras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4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3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2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1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0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6511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Teste texto simples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4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3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3670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4818742" cy="142718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Teste texto em poema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77189" y="1141553"/>
            <a:ext cx="6858000" cy="457489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85" y="578626"/>
            <a:ext cx="3598367" cy="575738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2319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Teste Multimédia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4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3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2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1786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Corrigir testes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4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36476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7828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4818742" cy="176407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Corrigir teste poema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77189" y="1141553"/>
            <a:ext cx="6858000" cy="457489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85" y="578626"/>
            <a:ext cx="3598366" cy="575738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1869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400931" y="2515245"/>
            <a:ext cx="9548491" cy="349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 smtClean="0"/>
              <a:t>O Projeto teve o seu início numa pesquisa por software semelhante ao pretendido.</a:t>
            </a:r>
          </a:p>
          <a:p>
            <a:pPr lvl="0"/>
            <a:endParaRPr lang="pt-PT" sz="2400" dirty="0"/>
          </a:p>
          <a:p>
            <a:pPr lvl="0"/>
            <a:r>
              <a:rPr lang="pt-PT" sz="2400" dirty="0" smtClean="0"/>
              <a:t>Verificou-se que apesar de existirem muitas aplicações, nenhuma satisfazia por inteiro o requerido.</a:t>
            </a:r>
            <a:endParaRPr lang="pt-PT" sz="2400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Estudo do estado da arte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399797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Ver os resultados dos testes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1191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269267"/>
            <a:ext cx="11049000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/>
              <a:t>Quanto do problema já consegue resolver:</a:t>
            </a:r>
          </a:p>
        </p:txBody>
      </p:sp>
      <p:sp>
        <p:nvSpPr>
          <p:cNvPr id="5" name="Marcador de Posição de Conteúdo 2"/>
          <p:cNvSpPr>
            <a:spLocks noGrp="1"/>
          </p:cNvSpPr>
          <p:nvPr>
            <p:ph idx="1"/>
          </p:nvPr>
        </p:nvSpPr>
        <p:spPr>
          <a:xfrm>
            <a:off x="400931" y="1322306"/>
            <a:ext cx="9567081" cy="5057250"/>
          </a:xfrm>
        </p:spPr>
        <p:txBody>
          <a:bodyPr>
            <a:normAutofit/>
          </a:bodyPr>
          <a:lstStyle/>
          <a:p>
            <a:pPr lvl="0"/>
            <a:r>
              <a:rPr lang="pt-PT" sz="2400" dirty="0" smtClean="0"/>
              <a:t>De acordo com os requisitos iniciais, este sistema consegue resolver:</a:t>
            </a:r>
          </a:p>
          <a:p>
            <a:pPr marL="0" lvl="0" indent="0">
              <a:buNone/>
            </a:pPr>
            <a:endParaRPr lang="pt-PT" sz="2400" dirty="0" smtClean="0"/>
          </a:p>
          <a:p>
            <a:pPr lvl="1"/>
            <a:r>
              <a:rPr lang="pt-PT" sz="2200" dirty="0" smtClean="0"/>
              <a:t>Suporte ao ensino e aprendizagem das diferentes literacias. </a:t>
            </a:r>
          </a:p>
          <a:p>
            <a:pPr marL="914400" lvl="2" indent="0">
              <a:buNone/>
            </a:pPr>
            <a:r>
              <a:rPr lang="pt-PT" sz="2000" dirty="0" smtClean="0"/>
              <a:t>99%</a:t>
            </a:r>
          </a:p>
          <a:p>
            <a:pPr marL="457200" lvl="1" indent="0">
              <a:buNone/>
            </a:pPr>
            <a:endParaRPr lang="pt-PT" sz="2200" dirty="0" smtClean="0"/>
          </a:p>
          <a:p>
            <a:pPr lvl="1"/>
            <a:r>
              <a:rPr lang="pt-PT" sz="2200" dirty="0" smtClean="0"/>
              <a:t>A partilha e reutilização de recursos digitais (testes) disponibilizados no repositório.</a:t>
            </a:r>
          </a:p>
          <a:p>
            <a:pPr marL="914400" lvl="2" indent="0">
              <a:buNone/>
            </a:pPr>
            <a:r>
              <a:rPr lang="pt-PT" sz="2000" dirty="0"/>
              <a:t>9</a:t>
            </a:r>
            <a:r>
              <a:rPr lang="pt-PT" sz="2000" dirty="0" smtClean="0"/>
              <a:t>5%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384308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/>
              <a:t>O que ficou por </a:t>
            </a:r>
            <a:r>
              <a:rPr lang="pt-PT" sz="4000" dirty="0" smtClean="0"/>
              <a:t>fazer:</a:t>
            </a:r>
            <a:endParaRPr lang="pt-PT" sz="4000" dirty="0"/>
          </a:p>
        </p:txBody>
      </p:sp>
      <p:sp>
        <p:nvSpPr>
          <p:cNvPr id="6" name="Marcador de Posição de Conteúdo 2"/>
          <p:cNvSpPr>
            <a:spLocks noGrp="1"/>
          </p:cNvSpPr>
          <p:nvPr>
            <p:ph idx="1"/>
          </p:nvPr>
        </p:nvSpPr>
        <p:spPr>
          <a:xfrm>
            <a:off x="996106" y="1322306"/>
            <a:ext cx="8436651" cy="5057250"/>
          </a:xfrm>
        </p:spPr>
        <p:txBody>
          <a:bodyPr>
            <a:normAutofit/>
          </a:bodyPr>
          <a:lstStyle/>
          <a:p>
            <a:pPr lvl="0"/>
            <a:r>
              <a:rPr lang="pt-PT" sz="2400" dirty="0" smtClean="0"/>
              <a:t>Das funcionalidades que o grupo se propôs a fazer, ficou por fazer ou concluir:</a:t>
            </a:r>
          </a:p>
          <a:p>
            <a:pPr lvl="1"/>
            <a:r>
              <a:rPr lang="pt-PT" sz="2200" dirty="0" smtClean="0"/>
              <a:t>Criar e mostrar estatísticas do desempenho do aluno.</a:t>
            </a:r>
          </a:p>
          <a:p>
            <a:pPr lvl="1"/>
            <a:r>
              <a:rPr lang="pt-PT" sz="2200" dirty="0" smtClean="0"/>
              <a:t>Embutir um marcador na leitura do teste (texto).</a:t>
            </a:r>
          </a:p>
          <a:p>
            <a:pPr lvl="1"/>
            <a:r>
              <a:rPr lang="pt-PT" sz="2200" dirty="0" smtClean="0"/>
              <a:t>Alargar o tipo de conteúdo </a:t>
            </a:r>
            <a:r>
              <a:rPr lang="pt-PT" sz="2200" dirty="0"/>
              <a:t>n</a:t>
            </a:r>
            <a:r>
              <a:rPr lang="pt-PT" sz="2200" dirty="0" smtClean="0"/>
              <a:t>o repositório, para além de testes e resultados.</a:t>
            </a:r>
          </a:p>
          <a:p>
            <a:pPr lvl="1"/>
            <a:r>
              <a:rPr lang="pt-PT" sz="2200" dirty="0" smtClean="0"/>
              <a:t>Aplicar a compressão do conteúdo, com fim de otimizar o armazenamento no Tablet.  </a:t>
            </a:r>
            <a:endParaRPr lang="pt-PT" sz="2200" dirty="0"/>
          </a:p>
        </p:txBody>
      </p:sp>
    </p:spTree>
    <p:extLst>
      <p:ext uri="{BB962C8B-B14F-4D97-AF65-F5344CB8AC3E}">
        <p14:creationId xmlns:p14="http://schemas.microsoft.com/office/powerpoint/2010/main" val="15175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/>
              <a:t>Futuros passos</a:t>
            </a:r>
            <a:r>
              <a:rPr lang="pt-PT" sz="4000" dirty="0" smtClean="0"/>
              <a:t>:</a:t>
            </a:r>
            <a:endParaRPr lang="pt-PT" sz="4000" dirty="0"/>
          </a:p>
        </p:txBody>
      </p:sp>
      <p:sp>
        <p:nvSpPr>
          <p:cNvPr id="6" name="Marcador de Posição de Conteúdo 2"/>
          <p:cNvSpPr>
            <a:spLocks noGrp="1"/>
          </p:cNvSpPr>
          <p:nvPr>
            <p:ph idx="1"/>
          </p:nvPr>
        </p:nvSpPr>
        <p:spPr>
          <a:xfrm>
            <a:off x="996106" y="1322306"/>
            <a:ext cx="8436651" cy="5057250"/>
          </a:xfrm>
        </p:spPr>
        <p:txBody>
          <a:bodyPr>
            <a:normAutofit/>
          </a:bodyPr>
          <a:lstStyle/>
          <a:p>
            <a:pPr lvl="0"/>
            <a:r>
              <a:rPr lang="pt-PT" sz="2400" dirty="0" smtClean="0"/>
              <a:t>Criar um sistema de sincronização automática no Tablet.</a:t>
            </a:r>
          </a:p>
          <a:p>
            <a:pPr lvl="0"/>
            <a:r>
              <a:rPr lang="pt-PT" sz="2400" dirty="0" smtClean="0"/>
              <a:t>Alargar e Otimizar as funcionalidades no repositório.</a:t>
            </a:r>
            <a:endParaRPr lang="pt-PT" sz="2400" dirty="0" smtClean="0"/>
          </a:p>
          <a:p>
            <a:pPr lvl="0"/>
            <a:r>
              <a:rPr lang="pt-PT" sz="2400" dirty="0" smtClean="0"/>
              <a:t>Criar estrutura para que além de testes, a aplicação possa adaptar-se a:</a:t>
            </a:r>
          </a:p>
          <a:p>
            <a:pPr lvl="1"/>
            <a:r>
              <a:rPr lang="pt-PT" sz="2200" dirty="0" smtClean="0"/>
              <a:t>Apresentar exemplos e matéria de estudo de uma forma dinâmica, consoante a disciplina, ou seja um manual escolar.</a:t>
            </a:r>
          </a:p>
          <a:p>
            <a:pPr lvl="1"/>
            <a:r>
              <a:rPr lang="pt-PT" sz="2200" dirty="0" smtClean="0"/>
              <a:t>Caderno de apontamentos para o aluno.</a:t>
            </a:r>
          </a:p>
        </p:txBody>
      </p:sp>
    </p:spTree>
    <p:extLst>
      <p:ext uri="{BB962C8B-B14F-4D97-AF65-F5344CB8AC3E}">
        <p14:creationId xmlns:p14="http://schemas.microsoft.com/office/powerpoint/2010/main" val="216008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ção de Conteúdo 2"/>
          <p:cNvSpPr>
            <a:spLocks noGrp="1"/>
          </p:cNvSpPr>
          <p:nvPr>
            <p:ph idx="1"/>
          </p:nvPr>
        </p:nvSpPr>
        <p:spPr>
          <a:xfrm>
            <a:off x="996106" y="1322306"/>
            <a:ext cx="8436651" cy="5057250"/>
          </a:xfrm>
        </p:spPr>
        <p:txBody>
          <a:bodyPr>
            <a:normAutofit/>
          </a:bodyPr>
          <a:lstStyle/>
          <a:p>
            <a:pPr lvl="0"/>
            <a:r>
              <a:rPr lang="pt-PT" sz="2400" dirty="0" err="1" smtClean="0"/>
              <a:t>Fetias</a:t>
            </a:r>
            <a:r>
              <a:rPr lang="pt-PT" sz="2400" dirty="0" smtClean="0"/>
              <a:t> 6 versões da aplicação e 3 do servidor.</a:t>
            </a:r>
          </a:p>
          <a:p>
            <a:pPr lvl="0"/>
            <a:r>
              <a:rPr lang="pt-PT" sz="2400" dirty="0" smtClean="0"/>
              <a:t>Acumulados </a:t>
            </a:r>
            <a:r>
              <a:rPr lang="pt-PT" sz="2400" dirty="0" smtClean="0"/>
              <a:t>XXX </a:t>
            </a:r>
            <a:r>
              <a:rPr lang="pt-PT" sz="2400" dirty="0" err="1" smtClean="0"/>
              <a:t>contirbuições</a:t>
            </a:r>
            <a:r>
              <a:rPr lang="pt-PT" sz="2400" dirty="0" smtClean="0"/>
              <a:t> (</a:t>
            </a:r>
            <a:r>
              <a:rPr lang="pt-PT" sz="2400" dirty="0" err="1" smtClean="0"/>
              <a:t>commits</a:t>
            </a:r>
            <a:r>
              <a:rPr lang="pt-PT" sz="2400" dirty="0"/>
              <a:t>) no repositório da disciplina na plataforma </a:t>
            </a:r>
            <a:r>
              <a:rPr lang="pt-PT" sz="2400" dirty="0" err="1" smtClean="0"/>
              <a:t>GitHub</a:t>
            </a:r>
            <a:r>
              <a:rPr lang="pt-PT" sz="2400" dirty="0" smtClean="0"/>
              <a:t>.</a:t>
            </a:r>
          </a:p>
          <a:p>
            <a:pPr lvl="0"/>
            <a:endParaRPr lang="pt-PT" sz="2400" dirty="0" smtClean="0"/>
          </a:p>
          <a:p>
            <a:pPr lvl="0"/>
            <a:r>
              <a:rPr lang="pt-PT" sz="2400" dirty="0" smtClean="0"/>
              <a:t>Organização </a:t>
            </a:r>
            <a:r>
              <a:rPr lang="pt-PT" sz="2400" dirty="0"/>
              <a:t>e comunicação do grupo de </a:t>
            </a:r>
            <a:r>
              <a:rPr lang="pt-PT" sz="2400" dirty="0" smtClean="0"/>
              <a:t>trabalho</a:t>
            </a:r>
          </a:p>
          <a:p>
            <a:pPr lvl="0"/>
            <a:endParaRPr lang="pt-PT" sz="2400" dirty="0" smtClean="0"/>
          </a:p>
          <a:p>
            <a:pPr lvl="0"/>
            <a:endParaRPr lang="pt-PT" sz="2400" dirty="0"/>
          </a:p>
          <a:p>
            <a:pPr lvl="0"/>
            <a:endParaRPr lang="pt-PT" sz="2400" dirty="0"/>
          </a:p>
          <a:p>
            <a:pPr lvl="0"/>
            <a:r>
              <a:rPr lang="pt-PT" sz="2400" dirty="0"/>
              <a:t>Momentos de frustração</a:t>
            </a:r>
            <a:r>
              <a:rPr lang="pt-PT" sz="2400" dirty="0" smtClean="0"/>
              <a:t>…</a:t>
            </a:r>
            <a:endParaRPr lang="pt-PT" sz="2400" dirty="0"/>
          </a:p>
        </p:txBody>
      </p:sp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2052" name="Picture 4" descr="http://www.diveintopython.net/images/logo_githu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133" y="2171245"/>
            <a:ext cx="1952625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568" y="3594010"/>
            <a:ext cx="24955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589" y="3572334"/>
            <a:ext cx="1887247" cy="202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6858000"/>
            <a:ext cx="5353050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 descr="http://people.jumpstartlab.com/images/github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320" y="3699680"/>
            <a:ext cx="836612" cy="83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://www.profissionaladwords.com.br/wp-content/uploads/2014/05/Skype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932" y="3699681"/>
            <a:ext cx="836612" cy="83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3" descr="http://img2.wikia.nocookie.net/__cb20130501121248/logopedia/images/f/fb/Facebook_icon_2013.svg"/>
          <p:cNvSpPr>
            <a:spLocks noChangeAspect="1" noChangeArrowheads="1"/>
          </p:cNvSpPr>
          <p:nvPr/>
        </p:nvSpPr>
        <p:spPr bwMode="auto">
          <a:xfrm>
            <a:off x="155575" y="-3138488"/>
            <a:ext cx="6553200" cy="655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3" name="AutoShape 15" descr="http://img2.wikia.nocookie.net/__cb20130501121248/logopedia/images/f/fb/Facebook_icon_2013.svg"/>
          <p:cNvSpPr>
            <a:spLocks noChangeAspect="1" noChangeArrowheads="1"/>
          </p:cNvSpPr>
          <p:nvPr/>
        </p:nvSpPr>
        <p:spPr bwMode="auto">
          <a:xfrm>
            <a:off x="307975" y="-2986088"/>
            <a:ext cx="6553200" cy="655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2065" name="Picture 17" descr="http://icons.iconarchive.com/icons/artbees/social-networks-pro/128/Facebook-ic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329" y="3749109"/>
            <a:ext cx="836610" cy="83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/>
              <a:t>Momentos do Projeto: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9102" y="5207513"/>
            <a:ext cx="4562062" cy="137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3974E-6 -1.30435E-6 L 0.00131 -1.87188 " pathEditMode="relative" rAng="0" ptsTypes="AA">
                                      <p:cBhvr>
                                        <p:cTn id="41" dur="8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935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02" y="6855806"/>
            <a:ext cx="7290944" cy="329207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4549" y="239273"/>
            <a:ext cx="9437307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Agradecimentos.</a:t>
            </a:r>
            <a:endParaRPr lang="pt-PT" sz="4000" dirty="0"/>
          </a:p>
          <a:p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5319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5E-6 -3.49676E-6 L 0.01107 -4.86563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-2432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946" y="2047741"/>
            <a:ext cx="8564451" cy="4129222"/>
          </a:xfrm>
        </p:spPr>
        <p:txBody>
          <a:bodyPr>
            <a:normAutofit/>
          </a:bodyPr>
          <a:lstStyle/>
          <a:p>
            <a:endParaRPr lang="pt-PT" sz="3600" dirty="0" smtClean="0"/>
          </a:p>
          <a:p>
            <a:endParaRPr lang="pt-PT" sz="3600" dirty="0" smtClean="0"/>
          </a:p>
          <a:p>
            <a:endParaRPr lang="en-US" sz="3600" dirty="0"/>
          </a:p>
          <a:p>
            <a:endParaRPr lang="pt-PT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0821" y="1104397"/>
            <a:ext cx="9120067" cy="5155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 smtClean="0"/>
              <a:t>Dividas?</a:t>
            </a:r>
            <a:endParaRPr lang="pt-PT" sz="4000" dirty="0"/>
          </a:p>
          <a:p>
            <a:endParaRPr lang="pt-PT" sz="4000" dirty="0"/>
          </a:p>
        </p:txBody>
      </p:sp>
      <p:pic>
        <p:nvPicPr>
          <p:cNvPr id="11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3368">
            <a:off x="4107957" y="863049"/>
            <a:ext cx="825162" cy="13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3996">
            <a:off x="3457720" y="4372055"/>
            <a:ext cx="1339654" cy="219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4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10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881">
            <a:off x="6497861" y="822688"/>
            <a:ext cx="1056799" cy="17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538" y="1830704"/>
            <a:ext cx="4513684" cy="451368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14" y="3302827"/>
            <a:ext cx="2788075" cy="2788075"/>
          </a:xfrm>
          <a:prstGeom prst="rect">
            <a:avLst/>
          </a:prstGeom>
        </p:spPr>
      </p:pic>
      <p:pic>
        <p:nvPicPr>
          <p:cNvPr id="9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881">
            <a:off x="1993924" y="928246"/>
            <a:ext cx="19907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4277">
            <a:off x="8805483" y="5228174"/>
            <a:ext cx="825162" cy="13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3368">
            <a:off x="8369219" y="341359"/>
            <a:ext cx="825162" cy="13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733" y="1176540"/>
            <a:ext cx="3871364" cy="3871364"/>
          </a:xfrm>
          <a:prstGeom prst="rect">
            <a:avLst/>
          </a:prstGeom>
        </p:spPr>
      </p:pic>
      <p:pic>
        <p:nvPicPr>
          <p:cNvPr id="17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4" y="1702463"/>
            <a:ext cx="825162" cy="13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61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400931" y="1488141"/>
            <a:ext cx="9548491" cy="4526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 smtClean="0"/>
              <a:t>O Projeto com recurso às novas tecnologias torna a aprendizagem mais interessante sobretudo para os mais jovens, que regra geral se sentem mais atraídos por este tipo de conteúdos do que pelos formatos tradicionais.</a:t>
            </a:r>
          </a:p>
          <a:p>
            <a:pPr lvl="0"/>
            <a:endParaRPr lang="pt-PT" sz="2400" dirty="0"/>
          </a:p>
          <a:p>
            <a:pPr lvl="0"/>
            <a:r>
              <a:rPr lang="pt-PT" sz="2400" dirty="0" smtClean="0"/>
              <a:t>Este é um paradigma que promove a </a:t>
            </a:r>
            <a:r>
              <a:rPr lang="pt-PT" sz="2400" dirty="0" err="1" smtClean="0"/>
              <a:t>automotivação</a:t>
            </a:r>
            <a:r>
              <a:rPr lang="pt-PT" sz="2400" dirty="0" smtClean="0"/>
              <a:t>.</a:t>
            </a:r>
          </a:p>
          <a:p>
            <a:pPr lvl="0"/>
            <a:endParaRPr lang="pt-PT" sz="2400" dirty="0"/>
          </a:p>
          <a:p>
            <a:pPr lvl="0"/>
            <a:r>
              <a:rPr lang="pt-PT" sz="2400" dirty="0" smtClean="0"/>
              <a:t>Aos poucos os produtos digitais irão substituir os manuais escolares tradicionais.</a:t>
            </a:r>
            <a:endParaRPr lang="pt-PT" sz="2400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Projeto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382199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400931" y="2259106"/>
            <a:ext cx="9548491" cy="3787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 smtClean="0"/>
              <a:t>O </a:t>
            </a:r>
            <a:r>
              <a:rPr lang="pt-PT" sz="2400" dirty="0"/>
              <a:t>T</a:t>
            </a:r>
            <a:r>
              <a:rPr lang="pt-PT" sz="2400" dirty="0" smtClean="0"/>
              <a:t>ablet pela sua portabilidade torna-se uma ferramenta imprescindível neste processo.</a:t>
            </a:r>
          </a:p>
          <a:p>
            <a:pPr lvl="0"/>
            <a:endParaRPr lang="pt-PT" sz="2400" dirty="0"/>
          </a:p>
          <a:p>
            <a:pPr lvl="0"/>
            <a:r>
              <a:rPr lang="pt-PT" sz="2400" dirty="0" smtClean="0"/>
              <a:t>“Aprender a Brincar” </a:t>
            </a:r>
            <a:endParaRPr lang="pt-PT" sz="2400" dirty="0"/>
          </a:p>
          <a:p>
            <a:pPr lvl="0"/>
            <a:endParaRPr lang="pt-PT" sz="2400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Projeto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0227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7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Marcador de Posição de Conteúdo 2"/>
          <p:cNvSpPr txBox="1">
            <a:spLocks/>
          </p:cNvSpPr>
          <p:nvPr/>
        </p:nvSpPr>
        <p:spPr>
          <a:xfrm>
            <a:off x="1555582" y="1576625"/>
            <a:ext cx="5754209" cy="2065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800" dirty="0" smtClean="0"/>
              <a:t>Testes de leitura</a:t>
            </a:r>
          </a:p>
          <a:p>
            <a:pPr lvl="2"/>
            <a:r>
              <a:rPr lang="pt-PT" sz="2400" dirty="0" smtClean="0"/>
              <a:t>Texto simples</a:t>
            </a:r>
          </a:p>
          <a:p>
            <a:pPr lvl="2"/>
            <a:r>
              <a:rPr lang="pt-PT" sz="2400" dirty="0" smtClean="0"/>
              <a:t>Texto Poema</a:t>
            </a:r>
          </a:p>
          <a:p>
            <a:pPr lvl="2"/>
            <a:r>
              <a:rPr lang="pt-PT" sz="2400" dirty="0" smtClean="0"/>
              <a:t>Lista de Palavras</a:t>
            </a:r>
          </a:p>
          <a:p>
            <a:pPr marL="914400" lvl="2" indent="0">
              <a:buNone/>
            </a:pPr>
            <a:endParaRPr lang="pt-PT" sz="2000" dirty="0" smtClean="0"/>
          </a:p>
          <a:p>
            <a:pPr marL="457200" lvl="1" indent="0">
              <a:buNone/>
            </a:pPr>
            <a:endParaRPr lang="pt-PT" sz="2200" dirty="0" smtClean="0"/>
          </a:p>
          <a:p>
            <a:pPr lvl="0"/>
            <a:endParaRPr lang="pt-PT" sz="2400" dirty="0" smtClean="0"/>
          </a:p>
          <a:p>
            <a:pPr lvl="0"/>
            <a:endParaRPr lang="pt-PT" sz="2400" dirty="0"/>
          </a:p>
        </p:txBody>
      </p:sp>
      <p:sp>
        <p:nvSpPr>
          <p:cNvPr id="9" name="Marcador de Posição de Conteúdo 2"/>
          <p:cNvSpPr txBox="1">
            <a:spLocks/>
          </p:cNvSpPr>
          <p:nvPr/>
        </p:nvSpPr>
        <p:spPr>
          <a:xfrm>
            <a:off x="1555582" y="3856193"/>
            <a:ext cx="6387415" cy="2503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800" dirty="0"/>
              <a:t>Testes Multimédia</a:t>
            </a:r>
          </a:p>
          <a:p>
            <a:pPr lvl="1"/>
            <a:r>
              <a:rPr lang="pt-PT" sz="2400" dirty="0"/>
              <a:t>Interpretação através de: </a:t>
            </a:r>
          </a:p>
          <a:p>
            <a:pPr lvl="2"/>
            <a:r>
              <a:rPr lang="pt-PT" sz="2400" dirty="0"/>
              <a:t>Imagens</a:t>
            </a:r>
          </a:p>
          <a:p>
            <a:pPr lvl="2"/>
            <a:r>
              <a:rPr lang="pt-PT" sz="2400" dirty="0" smtClean="0"/>
              <a:t>Textos</a:t>
            </a:r>
          </a:p>
          <a:p>
            <a:pPr lvl="2"/>
            <a:r>
              <a:rPr lang="pt-PT" sz="2400" dirty="0" smtClean="0"/>
              <a:t>Textos &amp; Imagens</a:t>
            </a:r>
            <a:endParaRPr lang="pt-PT" sz="2400" dirty="0"/>
          </a:p>
          <a:p>
            <a:pPr marL="914400" lvl="2" indent="0">
              <a:buNone/>
            </a:pPr>
            <a:endParaRPr lang="pt-PT" sz="2000" dirty="0" smtClean="0"/>
          </a:p>
          <a:p>
            <a:pPr marL="457200" lvl="1" indent="0">
              <a:buNone/>
            </a:pPr>
            <a:endParaRPr lang="pt-PT" sz="2200" dirty="0" smtClean="0"/>
          </a:p>
          <a:p>
            <a:pPr lvl="0"/>
            <a:endParaRPr lang="pt-PT" sz="2400" dirty="0" smtClean="0"/>
          </a:p>
          <a:p>
            <a:pPr lvl="0"/>
            <a:endParaRPr lang="pt-PT" sz="2400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1" y="269267"/>
            <a:ext cx="9432759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Desenvolvimento 									1/3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207120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7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1" y="269267"/>
            <a:ext cx="9420727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Desenvolvimento 									2/3</a:t>
            </a:r>
            <a:endParaRPr lang="pt-PT" sz="4000" dirty="0"/>
          </a:p>
        </p:txBody>
      </p:sp>
      <p:sp>
        <p:nvSpPr>
          <p:cNvPr id="11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dirty="0" smtClean="0"/>
              <a:t>Testes</a:t>
            </a:r>
            <a:endParaRPr lang="pt-PT" sz="2000" dirty="0" smtClean="0"/>
          </a:p>
          <a:p>
            <a:pPr marL="457200" lvl="1" indent="0">
              <a:buNone/>
            </a:pPr>
            <a:endParaRPr lang="pt-PT" sz="2200" dirty="0" smtClean="0"/>
          </a:p>
          <a:p>
            <a:pPr lvl="0"/>
            <a:endParaRPr lang="pt-PT" sz="2400" dirty="0" smtClean="0"/>
          </a:p>
          <a:p>
            <a:pPr lvl="0"/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3496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2305</TotalTime>
  <Words>2048</Words>
  <Application>Microsoft Office PowerPoint</Application>
  <PresentationFormat>Personalizados</PresentationFormat>
  <Paragraphs>258</Paragraphs>
  <Slides>56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56</vt:i4>
      </vt:variant>
    </vt:vector>
  </HeadingPairs>
  <TitlesOfParts>
    <vt:vector size="57" baseType="lpstr">
      <vt:lpstr>Facet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Instituto Politécnico de Tomar</dc:title>
  <dc:creator>Artur</dc:creator>
  <cp:lastModifiedBy>Thiago</cp:lastModifiedBy>
  <cp:revision>156</cp:revision>
  <dcterms:created xsi:type="dcterms:W3CDTF">2014-03-21T17:38:07Z</dcterms:created>
  <dcterms:modified xsi:type="dcterms:W3CDTF">2014-06-18T03:29:38Z</dcterms:modified>
</cp:coreProperties>
</file>